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7"/>
  </p:notesMasterIdLst>
  <p:sldIdLst>
    <p:sldId id="6162" r:id="rId2"/>
    <p:sldId id="6164" r:id="rId3"/>
    <p:sldId id="6167" r:id="rId4"/>
    <p:sldId id="6166" r:id="rId5"/>
    <p:sldId id="6197" r:id="rId6"/>
    <p:sldId id="6168" r:id="rId7"/>
    <p:sldId id="6169" r:id="rId8"/>
    <p:sldId id="6170" r:id="rId9"/>
    <p:sldId id="6172" r:id="rId10"/>
    <p:sldId id="6188" r:id="rId11"/>
    <p:sldId id="6198" r:id="rId12"/>
    <p:sldId id="6199" r:id="rId13"/>
    <p:sldId id="6176" r:id="rId14"/>
    <p:sldId id="6200" r:id="rId15"/>
    <p:sldId id="6201" r:id="rId16"/>
    <p:sldId id="6177" r:id="rId17"/>
    <p:sldId id="6178" r:id="rId18"/>
    <p:sldId id="6179" r:id="rId19"/>
    <p:sldId id="2147483610" r:id="rId20"/>
    <p:sldId id="2147483612" r:id="rId21"/>
    <p:sldId id="2147483613" r:id="rId22"/>
    <p:sldId id="2147483611" r:id="rId23"/>
    <p:sldId id="303" r:id="rId24"/>
    <p:sldId id="304" r:id="rId25"/>
    <p:sldId id="6189" r:id="rId2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FFFFFF"/>
    <a:srgbClr val="A50021"/>
    <a:srgbClr val="FF7C8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37" autoAdjust="0"/>
    <p:restoredTop sz="93801" autoAdjust="0"/>
  </p:normalViewPr>
  <p:slideViewPr>
    <p:cSldViewPr snapToGrid="0">
      <p:cViewPr varScale="1">
        <p:scale>
          <a:sx n="65" d="100"/>
          <a:sy n="65" d="100"/>
        </p:scale>
        <p:origin x="5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期占位符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7F57097-9FDC-4DAB-BDC6-BEDE7A989D38}" type="datetimeFigureOut">
              <a:rPr kumimoji="1" lang="ja-JP" altLang="en-US" smtClean="0"/>
              <a:t>2025/4/9</a:t>
            </a:fld>
            <a:endParaRPr kumimoji="1" lang="ja-JP" altLang="en-US"/>
          </a:p>
        </p:txBody>
      </p:sp>
      <p:sp>
        <p:nvSpPr>
          <p:cNvPr id="4" name="幻灯片图像占位符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备注占位符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6" name="页脚占位符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灯片编号占位符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5AB3B84-1DB9-400B-8DAA-F1B2BEBD09A1}" type="slidenum">
              <a:rPr kumimoji="1" lang="ja-JP" altLang="en-US" smtClean="0"/>
              <a:t>‹#›</a:t>
            </a:fld>
            <a:endParaRPr kumimoji="1" lang="ja-JP" altLang="en-US"/>
          </a:p>
        </p:txBody>
      </p:sp>
    </p:spTree>
    <p:extLst>
      <p:ext uri="{BB962C8B-B14F-4D97-AF65-F5344CB8AC3E}">
        <p14:creationId xmlns:p14="http://schemas.microsoft.com/office/powerpoint/2010/main" val="35702451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p:cNvSpPr>
            <a:spLocks noGrp="1" noRot="1" noChangeAspect="1" noTextEdit="1"/>
          </p:cNvSpPr>
          <p:nvPr>
            <p:ph type="sldImg"/>
          </p:nvPr>
        </p:nvSpPr>
        <p:spPr bwMode="auto">
          <a:xfrm>
            <a:off x="-1846263" y="222250"/>
            <a:ext cx="10817226" cy="6084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备注占位符 2"/>
          <p:cNvSpPr>
            <a:spLocks noGrp="1"/>
          </p:cNvSpPr>
          <p:nvPr>
            <p:ph type="body" idx="1"/>
          </p:nvPr>
        </p:nvSpPr>
        <p:spPr bwMode="auto">
          <a:xfrm>
            <a:off x="1034549" y="6463615"/>
            <a:ext cx="5081985" cy="25712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685207">
              <a:defRPr/>
            </a:pP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p:cNvSpPr>
            <a:spLocks noGrp="1" noRot="1" noChangeAspect="1" noTextEdit="1"/>
          </p:cNvSpPr>
          <p:nvPr>
            <p:ph type="sldImg"/>
          </p:nvPr>
        </p:nvSpPr>
        <p:spPr bwMode="auto">
          <a:xfrm>
            <a:off x="-1846263" y="222250"/>
            <a:ext cx="10817226" cy="6084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备注占位符 2"/>
          <p:cNvSpPr>
            <a:spLocks noGrp="1"/>
          </p:cNvSpPr>
          <p:nvPr>
            <p:ph type="body" idx="1"/>
          </p:nvPr>
        </p:nvSpPr>
        <p:spPr bwMode="auto">
          <a:xfrm>
            <a:off x="1034549" y="6463615"/>
            <a:ext cx="5081985" cy="25712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685207">
              <a:defRPr/>
            </a:pP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E12EC0-7E02-F2FC-A586-E4504579E8F9}"/>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endParaRPr kumimoji="1" lang="ja-JP" altLang="en-US"/>
          </a:p>
        </p:txBody>
      </p:sp>
      <p:sp>
        <p:nvSpPr>
          <p:cNvPr id="3" name="副标题 2">
            <a:extLst>
              <a:ext uri="{FF2B5EF4-FFF2-40B4-BE49-F238E27FC236}">
                <a16:creationId xmlns:a16="http://schemas.microsoft.com/office/drawing/2014/main" id="{D133D213-6818-4AAB-0867-C47DAA2F6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endParaRPr kumimoji="1" lang="ja-JP" altLang="en-US"/>
          </a:p>
        </p:txBody>
      </p:sp>
      <p:sp>
        <p:nvSpPr>
          <p:cNvPr id="4" name="日期占位符 3">
            <a:extLst>
              <a:ext uri="{FF2B5EF4-FFF2-40B4-BE49-F238E27FC236}">
                <a16:creationId xmlns:a16="http://schemas.microsoft.com/office/drawing/2014/main" id="{1984B8A1-A34A-6679-8BB3-56B5C05A42E1}"/>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E1AAF392-3F94-901E-D64A-5D79FBACD51C}"/>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A89A76E2-B0C0-32F9-3F14-F876331C6B32}"/>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82958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663B5E-3F31-FA63-93E2-7E4B78D54FA6}"/>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竖排文字占位符 2">
            <a:extLst>
              <a:ext uri="{FF2B5EF4-FFF2-40B4-BE49-F238E27FC236}">
                <a16:creationId xmlns:a16="http://schemas.microsoft.com/office/drawing/2014/main" id="{06F611D9-315B-7599-4B15-5447813E9115}"/>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D57CA8FD-BA5D-3DDC-42F8-1C200ED82460}"/>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4DF13C15-86CF-FD1E-91DF-472D9C2EE6E8}"/>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54B1A2C6-84A3-431B-73B7-9718A800BBEB}"/>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86009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32F91C5-2284-E236-499B-8247F898F668}"/>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ja-JP" altLang="en-US"/>
          </a:p>
        </p:txBody>
      </p:sp>
      <p:sp>
        <p:nvSpPr>
          <p:cNvPr id="3" name="竖排文字占位符 2">
            <a:extLst>
              <a:ext uri="{FF2B5EF4-FFF2-40B4-BE49-F238E27FC236}">
                <a16:creationId xmlns:a16="http://schemas.microsoft.com/office/drawing/2014/main" id="{E980A9A2-914C-156D-C3C8-F0A63E517291}"/>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A93B1C53-754C-962D-5215-A22E5919CD79}"/>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6BAE7F04-799F-46D8-877A-66C208E9864E}"/>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0C2D0DD7-A60C-AA00-740D-DA9FF20D4155}"/>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00623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部署名入り（頁無）">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ECB44C6-8D7E-7264-548C-2B0F4350711F}"/>
              </a:ext>
            </a:extLst>
          </p:cNvPr>
          <p:cNvSpPr>
            <a:spLocks noChangeArrowheads="1"/>
          </p:cNvSpPr>
          <p:nvPr userDrawn="1"/>
        </p:nvSpPr>
        <p:spPr bwMode="auto">
          <a:xfrm>
            <a:off x="-43556" y="512552"/>
            <a:ext cx="12240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3" name="Rectangle 3">
            <a:extLst>
              <a:ext uri="{FF2B5EF4-FFF2-40B4-BE49-F238E27FC236}">
                <a16:creationId xmlns:a16="http://schemas.microsoft.com/office/drawing/2014/main" id="{1530BF7B-E96F-8F3E-D85A-030667F5C176}"/>
              </a:ext>
            </a:extLst>
          </p:cNvPr>
          <p:cNvSpPr>
            <a:spLocks noChangeArrowheads="1"/>
          </p:cNvSpPr>
          <p:nvPr userDrawn="1"/>
        </p:nvSpPr>
        <p:spPr bwMode="auto">
          <a:xfrm>
            <a:off x="-39291" y="6281055"/>
            <a:ext cx="12240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pic>
        <p:nvPicPr>
          <p:cNvPr id="4" name="Picture 3">
            <a:extLst>
              <a:ext uri="{FF2B5EF4-FFF2-40B4-BE49-F238E27FC236}">
                <a16:creationId xmlns:a16="http://schemas.microsoft.com/office/drawing/2014/main" id="{2931F148-D872-43D0-B031-29D2E580C2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83"/>
            <a:ext cx="613100" cy="49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a:extLst>
              <a:ext uri="{FF2B5EF4-FFF2-40B4-BE49-F238E27FC236}">
                <a16:creationId xmlns:a16="http://schemas.microsoft.com/office/drawing/2014/main" id="{82F50DD3-B318-CC31-CA76-6107973C5E2C}"/>
              </a:ext>
            </a:extLst>
          </p:cNvPr>
          <p:cNvSpPr txBox="1">
            <a:spLocks noChangeArrowheads="1"/>
          </p:cNvSpPr>
          <p:nvPr userDrawn="1"/>
        </p:nvSpPr>
        <p:spPr bwMode="auto">
          <a:xfrm>
            <a:off x="-3214" y="6442293"/>
            <a:ext cx="67586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altLang="zh-CN" sz="1600" b="1" dirty="0">
                <a:effectLst>
                  <a:outerShdw blurRad="38100" dist="38100" dir="2700000" algn="tl">
                    <a:srgbClr val="C0C0C0"/>
                  </a:outerShdw>
                </a:effectLst>
                <a:latin typeface="Verdana" panose="020B0604030504040204" pitchFamily="34" charset="0"/>
                <a:ea typeface="Verdana" panose="020B0604030504040204" pitchFamily="34" charset="0"/>
              </a:rPr>
              <a:t>Honda Motorcycle (Shanghai) Co., Ltd.</a:t>
            </a:r>
            <a:endParaRPr lang="zh-CN" altLang="en-US" sz="1600" b="1" dirty="0">
              <a:effectLst>
                <a:outerShdw blurRad="38100" dist="38100" dir="2700000" algn="tl">
                  <a:srgbClr val="C0C0C0"/>
                </a:outerShdw>
              </a:effectLst>
              <a:latin typeface="Verdana" panose="020B0604030504040204" pitchFamily="34" charset="0"/>
              <a:ea typeface="微软雅黑" panose="020B0503020204020204" pitchFamily="34" charset="-122"/>
            </a:endParaRPr>
          </a:p>
        </p:txBody>
      </p:sp>
      <p:sp>
        <p:nvSpPr>
          <p:cNvPr id="6" name="文本框 5">
            <a:extLst>
              <a:ext uri="{FF2B5EF4-FFF2-40B4-BE49-F238E27FC236}">
                <a16:creationId xmlns:a16="http://schemas.microsoft.com/office/drawing/2014/main" id="{B2244063-48A8-4DEC-B5BE-A444481B2A9F}"/>
              </a:ext>
            </a:extLst>
          </p:cNvPr>
          <p:cNvSpPr txBox="1"/>
          <p:nvPr userDrawn="1"/>
        </p:nvSpPr>
        <p:spPr>
          <a:xfrm>
            <a:off x="11584622" y="112558"/>
            <a:ext cx="607378" cy="307777"/>
          </a:xfrm>
          <a:prstGeom prst="rect">
            <a:avLst/>
          </a:prstGeom>
          <a:noFill/>
        </p:spPr>
        <p:txBody>
          <a:bodyPr wrap="square" rtlCol="0">
            <a:spAutoFit/>
          </a:bodyPr>
          <a:lstStyle/>
          <a:p>
            <a:pPr algn="ctr"/>
            <a:fld id="{58EFD2D7-DA59-48FE-BE8E-316E8024C372}" type="slidenum">
              <a:rPr kumimoji="1" lang="en-US" altLang="ja-JP" sz="1400" smtClean="0">
                <a:latin typeface="Meiryo UI" panose="020B0604030504040204" pitchFamily="50" charset="-128"/>
                <a:ea typeface="Meiryo UI" panose="020B0604030504040204" pitchFamily="50" charset="-128"/>
              </a:rPr>
              <a:pPr algn="ctr"/>
              <a:t>‹#›</a:t>
            </a:fld>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763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8D5066-6CD7-BFF3-88B0-AA0540B8378D}"/>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AC2B6F27-F568-8856-A5C9-07EB9B0960AC}"/>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4035A262-B91A-FDD5-D4E7-A82A93F16573}"/>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1D8C43A6-0009-4697-4585-373F5521D1ED}"/>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1C0D541D-B232-E9F9-D46D-B93280E9ECEA}"/>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55626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B81F30-6F9D-D880-016A-6136176CF7EE}"/>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1B284522-DCE6-2366-EDDE-5B52E6AB34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B193F212-2195-D34E-38E3-C76017ABC165}"/>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DFC210EB-9C53-C8C7-38CB-12ED1A23C8A2}"/>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7F7E299D-4DC8-A301-A57E-DCCDC540D41E}"/>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4745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725C0-8E1F-C428-15E7-B64CE710A4CC}"/>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6D0114EF-BB4A-1552-FF58-1036A192C553}"/>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内容占位符 3">
            <a:extLst>
              <a:ext uri="{FF2B5EF4-FFF2-40B4-BE49-F238E27FC236}">
                <a16:creationId xmlns:a16="http://schemas.microsoft.com/office/drawing/2014/main" id="{8E4BF090-7BE1-BD3C-D964-D0FA19E70294}"/>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5" name="日期占位符 4">
            <a:extLst>
              <a:ext uri="{FF2B5EF4-FFF2-40B4-BE49-F238E27FC236}">
                <a16:creationId xmlns:a16="http://schemas.microsoft.com/office/drawing/2014/main" id="{D4DDE1E0-53F5-F053-DE75-EF4689C792B1}"/>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1F8D0563-E680-45AD-2EA4-F994AD264D30}"/>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340433C6-97E8-8956-681F-0BEF174F2009}"/>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22683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2EDE65-C93F-3268-24AC-664F80D5F115}"/>
              </a:ext>
            </a:extLst>
          </p:cNvPr>
          <p:cNvSpPr>
            <a:spLocks noGrp="1"/>
          </p:cNvSpPr>
          <p:nvPr>
            <p:ph type="title"/>
          </p:nvPr>
        </p:nvSpPr>
        <p:spPr>
          <a:xfrm>
            <a:off x="839788" y="365125"/>
            <a:ext cx="10515600" cy="1325563"/>
          </a:xfrm>
        </p:spPr>
        <p:txBody>
          <a:body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3FC655C1-32A8-4973-FE88-563C27F75D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C4A0036F-6142-C231-E051-C377BF8DB164}"/>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5" name="文本占位符 4">
            <a:extLst>
              <a:ext uri="{FF2B5EF4-FFF2-40B4-BE49-F238E27FC236}">
                <a16:creationId xmlns:a16="http://schemas.microsoft.com/office/drawing/2014/main" id="{54B23254-353C-31A9-902B-24DEC927A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A6043743-975B-A404-16C9-FF7FB62E9E09}"/>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7" name="日期占位符 6">
            <a:extLst>
              <a:ext uri="{FF2B5EF4-FFF2-40B4-BE49-F238E27FC236}">
                <a16:creationId xmlns:a16="http://schemas.microsoft.com/office/drawing/2014/main" id="{2BA1C2BC-C9FB-5CA7-9E6F-9BA28A3BD2E6}"/>
              </a:ext>
            </a:extLst>
          </p:cNvPr>
          <p:cNvSpPr>
            <a:spLocks noGrp="1"/>
          </p:cNvSpPr>
          <p:nvPr>
            <p:ph type="dt" sz="half" idx="10"/>
          </p:nvPr>
        </p:nvSpPr>
        <p:spPr/>
        <p:txBody>
          <a:bodyPr/>
          <a:lstStyle/>
          <a:p>
            <a:pPr>
              <a:defRPr/>
            </a:pPr>
            <a:endParaRPr lang="en-US" altLang="ja-JP"/>
          </a:p>
        </p:txBody>
      </p:sp>
      <p:sp>
        <p:nvSpPr>
          <p:cNvPr id="8" name="页脚占位符 7">
            <a:extLst>
              <a:ext uri="{FF2B5EF4-FFF2-40B4-BE49-F238E27FC236}">
                <a16:creationId xmlns:a16="http://schemas.microsoft.com/office/drawing/2014/main" id="{0527C3D1-CE5F-09C9-603F-153A0CF24A4D}"/>
              </a:ext>
            </a:extLst>
          </p:cNvPr>
          <p:cNvSpPr>
            <a:spLocks noGrp="1"/>
          </p:cNvSpPr>
          <p:nvPr>
            <p:ph type="ftr" sz="quarter" idx="11"/>
          </p:nvPr>
        </p:nvSpPr>
        <p:spPr/>
        <p:txBody>
          <a:bodyPr/>
          <a:lstStyle/>
          <a:p>
            <a:pPr>
              <a:defRPr/>
            </a:pPr>
            <a:endParaRPr lang="en-US" altLang="ja-JP"/>
          </a:p>
        </p:txBody>
      </p:sp>
      <p:sp>
        <p:nvSpPr>
          <p:cNvPr id="9" name="灯片编号占位符 8">
            <a:extLst>
              <a:ext uri="{FF2B5EF4-FFF2-40B4-BE49-F238E27FC236}">
                <a16:creationId xmlns:a16="http://schemas.microsoft.com/office/drawing/2014/main" id="{7FBE3E43-641D-1215-A009-FF145FCBC3C2}"/>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18911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3D57BD-426D-F0A8-B36B-CB1E519AFFE0}"/>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日期占位符 2">
            <a:extLst>
              <a:ext uri="{FF2B5EF4-FFF2-40B4-BE49-F238E27FC236}">
                <a16:creationId xmlns:a16="http://schemas.microsoft.com/office/drawing/2014/main" id="{0D40F664-F4C2-C799-BA2D-0EDF5ABBDAAD}"/>
              </a:ext>
            </a:extLst>
          </p:cNvPr>
          <p:cNvSpPr>
            <a:spLocks noGrp="1"/>
          </p:cNvSpPr>
          <p:nvPr>
            <p:ph type="dt" sz="half" idx="10"/>
          </p:nvPr>
        </p:nvSpPr>
        <p:spPr/>
        <p:txBody>
          <a:bodyPr/>
          <a:lstStyle/>
          <a:p>
            <a:pPr>
              <a:defRPr/>
            </a:pPr>
            <a:endParaRPr lang="en-US" altLang="ja-JP"/>
          </a:p>
        </p:txBody>
      </p:sp>
      <p:sp>
        <p:nvSpPr>
          <p:cNvPr id="4" name="页脚占位符 3">
            <a:extLst>
              <a:ext uri="{FF2B5EF4-FFF2-40B4-BE49-F238E27FC236}">
                <a16:creationId xmlns:a16="http://schemas.microsoft.com/office/drawing/2014/main" id="{658C12D5-2D6C-AF7F-C90A-7BF9164D0874}"/>
              </a:ext>
            </a:extLst>
          </p:cNvPr>
          <p:cNvSpPr>
            <a:spLocks noGrp="1"/>
          </p:cNvSpPr>
          <p:nvPr>
            <p:ph type="ftr" sz="quarter" idx="11"/>
          </p:nvPr>
        </p:nvSpPr>
        <p:spPr/>
        <p:txBody>
          <a:bodyPr/>
          <a:lstStyle/>
          <a:p>
            <a:pPr>
              <a:defRPr/>
            </a:pPr>
            <a:endParaRPr lang="en-US" altLang="ja-JP"/>
          </a:p>
        </p:txBody>
      </p:sp>
      <p:sp>
        <p:nvSpPr>
          <p:cNvPr id="5" name="灯片编号占位符 4">
            <a:extLst>
              <a:ext uri="{FF2B5EF4-FFF2-40B4-BE49-F238E27FC236}">
                <a16:creationId xmlns:a16="http://schemas.microsoft.com/office/drawing/2014/main" id="{6BB99F10-97F1-5848-B80B-8AC322362C68}"/>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56362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5EAB77C-65CA-6ADA-9908-A2333B5DA0C8}"/>
              </a:ext>
            </a:extLst>
          </p:cNvPr>
          <p:cNvSpPr>
            <a:spLocks noGrp="1"/>
          </p:cNvSpPr>
          <p:nvPr>
            <p:ph type="dt" sz="half" idx="10"/>
          </p:nvPr>
        </p:nvSpPr>
        <p:spPr/>
        <p:txBody>
          <a:bodyPr/>
          <a:lstStyle/>
          <a:p>
            <a:pPr>
              <a:defRPr/>
            </a:pPr>
            <a:endParaRPr lang="en-US" altLang="ja-JP"/>
          </a:p>
        </p:txBody>
      </p:sp>
      <p:sp>
        <p:nvSpPr>
          <p:cNvPr id="3" name="页脚占位符 2">
            <a:extLst>
              <a:ext uri="{FF2B5EF4-FFF2-40B4-BE49-F238E27FC236}">
                <a16:creationId xmlns:a16="http://schemas.microsoft.com/office/drawing/2014/main" id="{2C5BD1CB-CCE3-CB2F-5C88-4D90D68EE760}"/>
              </a:ext>
            </a:extLst>
          </p:cNvPr>
          <p:cNvSpPr>
            <a:spLocks noGrp="1"/>
          </p:cNvSpPr>
          <p:nvPr>
            <p:ph type="ftr" sz="quarter" idx="11"/>
          </p:nvPr>
        </p:nvSpPr>
        <p:spPr/>
        <p:txBody>
          <a:bodyPr/>
          <a:lstStyle/>
          <a:p>
            <a:pPr>
              <a:defRPr/>
            </a:pPr>
            <a:endParaRPr lang="en-US" altLang="ja-JP"/>
          </a:p>
        </p:txBody>
      </p:sp>
      <p:sp>
        <p:nvSpPr>
          <p:cNvPr id="4" name="灯片编号占位符 3">
            <a:extLst>
              <a:ext uri="{FF2B5EF4-FFF2-40B4-BE49-F238E27FC236}">
                <a16:creationId xmlns:a16="http://schemas.microsoft.com/office/drawing/2014/main" id="{77B75345-CB07-CAEE-D169-C8EB61E80D5F}"/>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76503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289A7A-2D5D-C042-585C-CE15F872918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098775DE-AE2D-4D99-3021-203B5783B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文本占位符 3">
            <a:extLst>
              <a:ext uri="{FF2B5EF4-FFF2-40B4-BE49-F238E27FC236}">
                <a16:creationId xmlns:a16="http://schemas.microsoft.com/office/drawing/2014/main" id="{ABFD787F-10DC-31BD-8402-3137084561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82C23D66-461A-1F94-C7FE-021F39ABABB7}"/>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5A66B0B8-6924-6EF0-E183-E176972110F9}"/>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4C95DF1E-15EC-2574-D425-54B10CECDD5D}"/>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450303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3997D-D64B-436C-3943-989E64B92A67}"/>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ja-JP" altLang="en-US"/>
          </a:p>
        </p:txBody>
      </p:sp>
      <p:sp>
        <p:nvSpPr>
          <p:cNvPr id="3" name="图片占位符 2">
            <a:extLst>
              <a:ext uri="{FF2B5EF4-FFF2-40B4-BE49-F238E27FC236}">
                <a16:creationId xmlns:a16="http://schemas.microsoft.com/office/drawing/2014/main" id="{8C06BD59-5986-61FC-D3A2-BDD50CC53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文本占位符 3">
            <a:extLst>
              <a:ext uri="{FF2B5EF4-FFF2-40B4-BE49-F238E27FC236}">
                <a16:creationId xmlns:a16="http://schemas.microsoft.com/office/drawing/2014/main" id="{5BFDEA4C-275E-BAA6-921C-B4EC4326A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FA5DE8C2-C7B0-E61E-2C77-563ABB0CAD3C}"/>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84B70F21-0C53-CB9D-D48B-B46D694C763D}"/>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89AC8349-566D-E7CB-2AA1-9EF66C8B3F03}"/>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48534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C3B0350-3A80-3BF0-83C0-D11AF3846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39A147CE-FD9E-F41A-2E3D-12CD491A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7F0DF031-C5A3-887D-5C9A-B0C49885CA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页脚占位符 4">
            <a:extLst>
              <a:ext uri="{FF2B5EF4-FFF2-40B4-BE49-F238E27FC236}">
                <a16:creationId xmlns:a16="http://schemas.microsoft.com/office/drawing/2014/main" id="{C2486661-BFE5-DFAF-D6EC-23ACD7EDD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灯片编号占位符 5">
            <a:extLst>
              <a:ext uri="{FF2B5EF4-FFF2-40B4-BE49-F238E27FC236}">
                <a16:creationId xmlns:a16="http://schemas.microsoft.com/office/drawing/2014/main" id="{E7CF2839-62BE-F9E0-07F6-520A893714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87798924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hyperlink" Target="mailto:Manjie_Xue@honda.com.cn"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18A36795-1568-4136-B099-BEDEE3A71F30}"/>
              </a:ext>
            </a:extLst>
          </p:cNvPr>
          <p:cNvSpPr/>
          <p:nvPr/>
        </p:nvSpPr>
        <p:spPr>
          <a:xfrm>
            <a:off x="1507392" y="2705725"/>
            <a:ext cx="9144000" cy="769441"/>
          </a:xfrm>
          <a:prstGeom prst="rect">
            <a:avLst/>
          </a:prstGeom>
        </p:spPr>
        <p:txBody>
          <a:bodyPr wrap="square">
            <a:spAutoFit/>
          </a:bodyPr>
          <a:lstStyle/>
          <a:p>
            <a:pPr algn="ctr" defTabSz="914400">
              <a:spcBef>
                <a:spcPct val="50000"/>
              </a:spcBef>
            </a:pPr>
            <a:r>
              <a:rPr lang="en-US" altLang="zh-CN" sz="4400" b="1" dirty="0">
                <a:latin typeface="Verdana" panose="020B0604030504040204" pitchFamily="34" charset="0"/>
                <a:ea typeface="Verdana" panose="020B0604030504040204" pitchFamily="34" charset="0"/>
              </a:rPr>
              <a:t>Honda Dream </a:t>
            </a:r>
            <a:r>
              <a:rPr lang="zh-CN" altLang="en-US" sz="4400" b="1" dirty="0">
                <a:latin typeface="Verdana" panose="020B0604030504040204" pitchFamily="34" charset="0"/>
                <a:ea typeface="微软雅黑" panose="020B0503020204020204" pitchFamily="34" charset="-122"/>
              </a:rPr>
              <a:t>销售店申请书</a:t>
            </a:r>
            <a:endParaRPr kumimoji="1" lang="ja-JP" altLang="en-US" sz="4400" b="1" dirty="0">
              <a:latin typeface="Verdana" panose="020B0604030504040204" pitchFamily="34" charset="0"/>
              <a:ea typeface="微软雅黑" panose="020B0503020204020204" pitchFamily="34" charset="-122"/>
              <a:cs typeface="Meiryo UI" panose="020B0604030504040204" pitchFamily="34" charset="-128"/>
            </a:endParaRPr>
          </a:p>
        </p:txBody>
      </p:sp>
      <p:sp>
        <p:nvSpPr>
          <p:cNvPr id="39" name="矩形 38">
            <a:extLst>
              <a:ext uri="{FF2B5EF4-FFF2-40B4-BE49-F238E27FC236}">
                <a16:creationId xmlns:a16="http://schemas.microsoft.com/office/drawing/2014/main" id="{5859AE97-2016-4B2E-AF02-024D802710B4}"/>
              </a:ext>
            </a:extLst>
          </p:cNvPr>
          <p:cNvSpPr/>
          <p:nvPr/>
        </p:nvSpPr>
        <p:spPr>
          <a:xfrm>
            <a:off x="7539449" y="34926"/>
            <a:ext cx="3838575" cy="4127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latin typeface="Verdana" panose="020B0604030504040204" pitchFamily="34" charset="0"/>
            </a:endParaRPr>
          </a:p>
        </p:txBody>
      </p:sp>
      <p:sp>
        <p:nvSpPr>
          <p:cNvPr id="40" name="Text Box 19">
            <a:extLst>
              <a:ext uri="{FF2B5EF4-FFF2-40B4-BE49-F238E27FC236}">
                <a16:creationId xmlns:a16="http://schemas.microsoft.com/office/drawing/2014/main" id="{6572EF56-5F54-4D16-8ADA-F26E451B0AF8}"/>
              </a:ext>
            </a:extLst>
          </p:cNvPr>
          <p:cNvSpPr txBox="1">
            <a:spLocks noChangeArrowheads="1"/>
          </p:cNvSpPr>
          <p:nvPr/>
        </p:nvSpPr>
        <p:spPr bwMode="auto">
          <a:xfrm>
            <a:off x="6026562" y="72024"/>
            <a:ext cx="16209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zh-CN" altLang="en-US" sz="1600" b="1" dirty="0">
                <a:latin typeface="Verdana" panose="020B0604030504040204" pitchFamily="34" charset="0"/>
                <a:ea typeface="微软雅黑" panose="020B0503020204020204" pitchFamily="34" charset="-122"/>
              </a:rPr>
              <a:t>申请公司名称：</a:t>
            </a:r>
            <a:endParaRPr lang="en-US" altLang="zh-CN" sz="16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03714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252000" y="96981"/>
            <a:ext cx="568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财务状况以及背景审核声明</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22" name="Rectangle 15">
            <a:extLst>
              <a:ext uri="{FF2B5EF4-FFF2-40B4-BE49-F238E27FC236}">
                <a16:creationId xmlns:a16="http://schemas.microsoft.com/office/drawing/2014/main" id="{F60D8551-5B70-4BF0-B5B2-0E1A3F75692C}"/>
              </a:ext>
            </a:extLst>
          </p:cNvPr>
          <p:cNvSpPr>
            <a:spLocks noChangeArrowheads="1"/>
          </p:cNvSpPr>
          <p:nvPr/>
        </p:nvSpPr>
        <p:spPr bwMode="auto">
          <a:xfrm>
            <a:off x="1600199" y="1098066"/>
            <a:ext cx="8996510" cy="344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致：相关人员</a:t>
            </a:r>
          </a:p>
          <a:p>
            <a:pPr algn="just" defTabSz="914400" fontAlgn="base">
              <a:lnSpc>
                <a:spcPts val="2200"/>
              </a:lnSpc>
              <a:spcBef>
                <a:spcPct val="0"/>
              </a:spcBef>
              <a:spcAft>
                <a:spcPct val="0"/>
              </a:spcAft>
              <a:buNone/>
              <a:defRPr/>
            </a:pPr>
            <a:endParaRPr lang="ja-JP" altLang="en-US" sz="105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签名人理解本田摩托车销售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有限公司将根据签名人申请的有关事项进行背景和财务状况分析，财务状况分析包括与其它事项并存的信用调查。</a:t>
            </a:r>
            <a:endParaRPr lang="ja-JP" altLang="en-US" sz="140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有限公司进行此类背景和财务状况分析，并且在进行此类背景和财务状况分析时，可以不受限制地对提交给本田摩托车销售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有限公司的报表进行验证，以及获得和分析本田摩托车销售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有限公司认为必要的有关签名人的财务状况、信用资质、企业和专业特质、机动车辆经验和个人特征的信息。</a:t>
            </a:r>
            <a:endParaRPr lang="ja-JP" altLang="en-US" sz="100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有限公司可通过在背景和财务状况分析中所获得的信息，从而对本申请书进行分析和处理。若本申请是关于经销商收购或经销商产权利益收购的，则签名人授权本田摩托车销售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有限公司向经销商或经销商产权利益（根据具体情况而定）的出让方披露调查所揭示的签名人的全部或部分信息，这些信息有关签名人的信用资质、企业和专业特性、机动车辆业务经验和个人特征等。</a:t>
            </a:r>
          </a:p>
        </p:txBody>
      </p:sp>
      <p:sp>
        <p:nvSpPr>
          <p:cNvPr id="23" name="Text Box 17">
            <a:extLst>
              <a:ext uri="{FF2B5EF4-FFF2-40B4-BE49-F238E27FC236}">
                <a16:creationId xmlns:a16="http://schemas.microsoft.com/office/drawing/2014/main" id="{1591D111-4F9C-45BA-A648-F5A9A8DC7E8C}"/>
              </a:ext>
            </a:extLst>
          </p:cNvPr>
          <p:cNvSpPr txBox="1">
            <a:spLocks noChangeArrowheads="1"/>
          </p:cNvSpPr>
          <p:nvPr/>
        </p:nvSpPr>
        <p:spPr bwMode="auto">
          <a:xfrm>
            <a:off x="2362200" y="4630738"/>
            <a:ext cx="1261884" cy="70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（个人签字）</a:t>
            </a:r>
          </a:p>
          <a:p>
            <a:pP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姓名正楷：</a:t>
            </a:r>
            <a:endParaRPr lang="en-US" altLang="zh-CN" sz="1400" b="1" dirty="0">
              <a:solidFill>
                <a:srgbClr val="000000"/>
              </a:solidFill>
              <a:latin typeface="Verdana" panose="020B0604030504040204" pitchFamily="34" charset="0"/>
              <a:ea typeface="Verdana" panose="020B0604030504040204" pitchFamily="34" charset="0"/>
            </a:endParaRPr>
          </a:p>
        </p:txBody>
      </p:sp>
      <p:sp>
        <p:nvSpPr>
          <p:cNvPr id="24" name="Text Box 18">
            <a:extLst>
              <a:ext uri="{FF2B5EF4-FFF2-40B4-BE49-F238E27FC236}">
                <a16:creationId xmlns:a16="http://schemas.microsoft.com/office/drawing/2014/main" id="{5B1B13B4-FEC3-4BCA-83DF-435313275D52}"/>
              </a:ext>
            </a:extLst>
          </p:cNvPr>
          <p:cNvSpPr txBox="1">
            <a:spLocks noChangeArrowheads="1"/>
          </p:cNvSpPr>
          <p:nvPr/>
        </p:nvSpPr>
        <p:spPr bwMode="auto">
          <a:xfrm>
            <a:off x="2362200" y="5390160"/>
            <a:ext cx="1261884" cy="70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ct val="150000"/>
              </a:lnSpc>
              <a:spcBef>
                <a:spcPct val="0"/>
              </a:spcBef>
              <a:spcAft>
                <a:spcPct val="0"/>
              </a:spcAft>
              <a:buNone/>
              <a:defRPr/>
            </a:pPr>
            <a:r>
              <a:rPr lang="zh-CN" altLang="en-US" sz="1400" b="1">
                <a:solidFill>
                  <a:srgbClr val="000000"/>
                </a:solidFill>
                <a:latin typeface="Verdana" panose="020B0604030504040204" pitchFamily="34" charset="0"/>
                <a:ea typeface="微软雅黑" panose="020B0503020204020204" pitchFamily="34" charset="-122"/>
              </a:rPr>
              <a:t>（个人签字）</a:t>
            </a:r>
          </a:p>
          <a:p>
            <a:pPr defTabSz="914400" fontAlgn="base">
              <a:lnSpc>
                <a:spcPct val="150000"/>
              </a:lnSpc>
              <a:spcBef>
                <a:spcPct val="0"/>
              </a:spcBef>
              <a:spcAft>
                <a:spcPct val="0"/>
              </a:spcAft>
              <a:buNone/>
              <a:defRPr/>
            </a:pPr>
            <a:r>
              <a:rPr lang="zh-CN" altLang="en-US" sz="1400" b="1">
                <a:solidFill>
                  <a:srgbClr val="000000"/>
                </a:solidFill>
                <a:latin typeface="Verdana" panose="020B0604030504040204" pitchFamily="34" charset="0"/>
                <a:ea typeface="微软雅黑" panose="020B0503020204020204" pitchFamily="34" charset="-122"/>
              </a:rPr>
              <a:t>   姓名正楷：</a:t>
            </a:r>
            <a:endParaRPr lang="en-US" altLang="zh-CN" sz="1400" b="1">
              <a:solidFill>
                <a:srgbClr val="000000"/>
              </a:solidFill>
              <a:latin typeface="Verdana" panose="020B0604030504040204" pitchFamily="34" charset="0"/>
              <a:ea typeface="Verdana" panose="020B0604030504040204" pitchFamily="34" charset="0"/>
            </a:endParaRPr>
          </a:p>
        </p:txBody>
      </p:sp>
      <p:sp>
        <p:nvSpPr>
          <p:cNvPr id="26" name="Text Box 20">
            <a:extLst>
              <a:ext uri="{FF2B5EF4-FFF2-40B4-BE49-F238E27FC236}">
                <a16:creationId xmlns:a16="http://schemas.microsoft.com/office/drawing/2014/main" id="{7CCF9A16-A9A4-4EDA-8385-270935616E44}"/>
              </a:ext>
            </a:extLst>
          </p:cNvPr>
          <p:cNvSpPr txBox="1">
            <a:spLocks noChangeArrowheads="1"/>
          </p:cNvSpPr>
          <p:nvPr/>
        </p:nvSpPr>
        <p:spPr bwMode="auto">
          <a:xfrm>
            <a:off x="5810645" y="4507414"/>
            <a:ext cx="1980029" cy="102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r" defTabSz="914400" fontAlgn="base">
              <a:lnSpc>
                <a:spcPct val="150000"/>
              </a:lnSpc>
              <a:spcBef>
                <a:spcPct val="0"/>
              </a:spcBef>
              <a:spcAft>
                <a:spcPct val="0"/>
              </a:spcAft>
              <a:buNone/>
            </a:pPr>
            <a:r>
              <a:rPr lang="zh-CN" altLang="en-US" sz="1400" b="1" dirty="0">
                <a:solidFill>
                  <a:srgbClr val="000000"/>
                </a:solidFill>
                <a:latin typeface="Verdana" panose="020B0604030504040204" pitchFamily="34" charset="0"/>
                <a:ea typeface="微软雅黑" panose="020B0503020204020204" pitchFamily="34" charset="-122"/>
              </a:rPr>
              <a:t>公司盖章：</a:t>
            </a:r>
            <a:endParaRPr lang="en-US" altLang="zh-CN" sz="1400" b="1" dirty="0">
              <a:solidFill>
                <a:srgbClr val="000000"/>
              </a:solidFill>
              <a:latin typeface="Verdana" panose="020B0604030504040204" pitchFamily="34" charset="0"/>
              <a:ea typeface="微软雅黑" panose="020B0503020204020204" pitchFamily="34" charset="-122"/>
            </a:endParaRPr>
          </a:p>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（公司法人代表签字）</a:t>
            </a:r>
          </a:p>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姓名正楷：</a:t>
            </a:r>
            <a:endParaRPr lang="en-US" altLang="zh-CN" sz="1400" b="1" dirty="0">
              <a:solidFill>
                <a:srgbClr val="000000"/>
              </a:solidFill>
              <a:latin typeface="Verdana" panose="020B0604030504040204" pitchFamily="34" charset="0"/>
              <a:ea typeface="微软雅黑" panose="020B0503020204020204" pitchFamily="34" charset="-122"/>
            </a:endParaRPr>
          </a:p>
        </p:txBody>
      </p:sp>
      <p:sp>
        <p:nvSpPr>
          <p:cNvPr id="27" name="Line 21">
            <a:extLst>
              <a:ext uri="{FF2B5EF4-FFF2-40B4-BE49-F238E27FC236}">
                <a16:creationId xmlns:a16="http://schemas.microsoft.com/office/drawing/2014/main" id="{307AEA09-3328-483F-AB83-DB199081D4E3}"/>
              </a:ext>
            </a:extLst>
          </p:cNvPr>
          <p:cNvSpPr>
            <a:spLocks noChangeShapeType="1"/>
          </p:cNvSpPr>
          <p:nvPr/>
        </p:nvSpPr>
        <p:spPr bwMode="auto">
          <a:xfrm>
            <a:off x="3538538" y="5300663"/>
            <a:ext cx="180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0" fontAlgn="base" hangingPunct="0">
              <a:spcBef>
                <a:spcPct val="0"/>
              </a:spcBef>
              <a:spcAft>
                <a:spcPct val="0"/>
              </a:spcAft>
              <a:defRPr/>
            </a:pPr>
            <a:endParaRPr kumimoji="1" lang="ja-JP" altLang="en-US" b="1">
              <a:solidFill>
                <a:srgbClr val="000000"/>
              </a:solidFill>
              <a:latin typeface="Verdana" panose="020B0604030504040204" pitchFamily="34" charset="0"/>
              <a:ea typeface="ＭＳ Ｐゴシック" panose="020B0600070205080204" pitchFamily="34" charset="-128"/>
            </a:endParaRPr>
          </a:p>
        </p:txBody>
      </p:sp>
      <p:sp>
        <p:nvSpPr>
          <p:cNvPr id="30" name="Line 26">
            <a:extLst>
              <a:ext uri="{FF2B5EF4-FFF2-40B4-BE49-F238E27FC236}">
                <a16:creationId xmlns:a16="http://schemas.microsoft.com/office/drawing/2014/main" id="{E90259D3-E0E7-4EE8-B734-12FC35515245}"/>
              </a:ext>
            </a:extLst>
          </p:cNvPr>
          <p:cNvSpPr>
            <a:spLocks noChangeShapeType="1"/>
          </p:cNvSpPr>
          <p:nvPr/>
        </p:nvSpPr>
        <p:spPr bwMode="auto">
          <a:xfrm>
            <a:off x="7748959" y="5472113"/>
            <a:ext cx="180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0" fontAlgn="base" hangingPunct="0">
              <a:spcBef>
                <a:spcPct val="0"/>
              </a:spcBef>
              <a:spcAft>
                <a:spcPct val="0"/>
              </a:spcAft>
              <a:defRPr/>
            </a:pPr>
            <a:endParaRPr kumimoji="1" lang="ja-JP" altLang="en-US" b="1">
              <a:solidFill>
                <a:srgbClr val="000000"/>
              </a:solidFill>
              <a:latin typeface="Verdana" panose="020B0604030504040204" pitchFamily="34" charset="0"/>
              <a:ea typeface="ＭＳ Ｐゴシック" panose="020B0600070205080204" pitchFamily="34" charset="-128"/>
            </a:endParaRPr>
          </a:p>
        </p:txBody>
      </p:sp>
      <p:sp>
        <p:nvSpPr>
          <p:cNvPr id="16" name="Text Box 19">
            <a:extLst>
              <a:ext uri="{FF2B5EF4-FFF2-40B4-BE49-F238E27FC236}">
                <a16:creationId xmlns:a16="http://schemas.microsoft.com/office/drawing/2014/main" id="{D30761D7-11AC-44B5-91E7-E567C7ED9FEA}"/>
              </a:ext>
            </a:extLst>
          </p:cNvPr>
          <p:cNvSpPr txBox="1">
            <a:spLocks noChangeArrowheads="1"/>
          </p:cNvSpPr>
          <p:nvPr/>
        </p:nvSpPr>
        <p:spPr bwMode="auto">
          <a:xfrm>
            <a:off x="1590676" y="646292"/>
            <a:ext cx="55210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2.4 </a:t>
            </a:r>
            <a:r>
              <a:rPr lang="zh-CN" altLang="en-US" sz="1800" b="1" dirty="0">
                <a:latin typeface="Verdana" panose="020B0604030504040204" pitchFamily="34" charset="0"/>
                <a:ea typeface="微软雅黑" panose="020B0503020204020204" pitchFamily="34" charset="-122"/>
              </a:rPr>
              <a:t>敬请阅读以下声明内容，同意请在下方签字盖章</a:t>
            </a:r>
            <a:endParaRPr lang="en-US" altLang="zh-CN" sz="1800" b="1" dirty="0">
              <a:latin typeface="Verdana" panose="020B0604030504040204" pitchFamily="34" charset="0"/>
              <a:ea typeface="Verdana" panose="020B0604030504040204" pitchFamily="34" charset="0"/>
            </a:endParaRPr>
          </a:p>
          <a:p>
            <a:pPr>
              <a:spcBef>
                <a:spcPct val="0"/>
              </a:spcBef>
              <a:buNone/>
            </a:pPr>
            <a:endParaRPr lang="en-US" altLang="zh-CN" sz="1800" b="1" dirty="0">
              <a:latin typeface="Verdana" panose="020B0604030504040204" pitchFamily="34" charset="0"/>
              <a:ea typeface="Verdana" panose="020B0604030504040204" pitchFamily="34" charset="0"/>
            </a:endParaRPr>
          </a:p>
        </p:txBody>
      </p:sp>
      <p:sp>
        <p:nvSpPr>
          <p:cNvPr id="17" name="Text Box 20">
            <a:extLst>
              <a:ext uri="{FF2B5EF4-FFF2-40B4-BE49-F238E27FC236}">
                <a16:creationId xmlns:a16="http://schemas.microsoft.com/office/drawing/2014/main" id="{86518811-082D-478F-A747-4A179C18A2CF}"/>
              </a:ext>
            </a:extLst>
          </p:cNvPr>
          <p:cNvSpPr txBox="1">
            <a:spLocks noChangeArrowheads="1"/>
          </p:cNvSpPr>
          <p:nvPr/>
        </p:nvSpPr>
        <p:spPr bwMode="auto">
          <a:xfrm>
            <a:off x="6708325" y="5714352"/>
            <a:ext cx="1082348" cy="37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职务正楷：</a:t>
            </a:r>
            <a:endParaRPr lang="en-US" altLang="zh-CN" sz="1400" b="1"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4609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3. </a:t>
            </a:r>
            <a:r>
              <a:rPr lang="zh-CN" altLang="en-US" sz="2000" b="1" dirty="0">
                <a:latin typeface="Verdana" panose="020B0604030504040204" pitchFamily="34" charset="0"/>
                <a:ea typeface="微软雅黑" panose="020B0503020204020204" pitchFamily="34" charset="-122"/>
              </a:rPr>
              <a:t>拟建销售店信息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基本信息</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8">
            <a:extLst>
              <a:ext uri="{FF2B5EF4-FFF2-40B4-BE49-F238E27FC236}">
                <a16:creationId xmlns:a16="http://schemas.microsoft.com/office/drawing/2014/main" id="{352991CA-EF8B-492E-9DAC-285FB33C0C69}"/>
              </a:ext>
            </a:extLst>
          </p:cNvPr>
          <p:cNvSpPr>
            <a:spLocks noChangeArrowheads="1"/>
          </p:cNvSpPr>
          <p:nvPr/>
        </p:nvSpPr>
        <p:spPr bwMode="auto">
          <a:xfrm>
            <a:off x="1600200" y="702747"/>
            <a:ext cx="68146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3.1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拟建销售店的基本信息</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2" name="Group 388">
            <a:extLst>
              <a:ext uri="{FF2B5EF4-FFF2-40B4-BE49-F238E27FC236}">
                <a16:creationId xmlns:a16="http://schemas.microsoft.com/office/drawing/2014/main" id="{1BABC5E3-D63B-43A4-980B-38E9FFEC7268}"/>
              </a:ext>
            </a:extLst>
          </p:cNvPr>
          <p:cNvGraphicFramePr>
            <a:graphicFrameLocks noGrp="1"/>
          </p:cNvGraphicFramePr>
          <p:nvPr>
            <p:extLst>
              <p:ext uri="{D42A27DB-BD31-4B8C-83A1-F6EECF244321}">
                <p14:modId xmlns:p14="http://schemas.microsoft.com/office/powerpoint/2010/main" val="2299360017"/>
              </p:ext>
            </p:extLst>
          </p:nvPr>
        </p:nvGraphicFramePr>
        <p:xfrm>
          <a:off x="1740000" y="1235973"/>
          <a:ext cx="8712000" cy="1728000"/>
        </p:xfrm>
        <a:graphic>
          <a:graphicData uri="http://schemas.openxmlformats.org/drawingml/2006/table">
            <a:tbl>
              <a:tblPr/>
              <a:tblGrid>
                <a:gridCol w="1656000">
                  <a:extLst>
                    <a:ext uri="{9D8B030D-6E8A-4147-A177-3AD203B41FA5}">
                      <a16:colId xmlns:a16="http://schemas.microsoft.com/office/drawing/2014/main" val="3439708816"/>
                    </a:ext>
                  </a:extLst>
                </a:gridCol>
                <a:gridCol w="2700000">
                  <a:extLst>
                    <a:ext uri="{9D8B030D-6E8A-4147-A177-3AD203B41FA5}">
                      <a16:colId xmlns:a16="http://schemas.microsoft.com/office/drawing/2014/main" val="1377705538"/>
                    </a:ext>
                  </a:extLst>
                </a:gridCol>
                <a:gridCol w="1656000">
                  <a:extLst>
                    <a:ext uri="{9D8B030D-6E8A-4147-A177-3AD203B41FA5}">
                      <a16:colId xmlns:a16="http://schemas.microsoft.com/office/drawing/2014/main" val="4203480818"/>
                    </a:ext>
                  </a:extLst>
                </a:gridCol>
                <a:gridCol w="2700000">
                  <a:extLst>
                    <a:ext uri="{9D8B030D-6E8A-4147-A177-3AD203B41FA5}">
                      <a16:colId xmlns:a16="http://schemas.microsoft.com/office/drawing/2014/main" val="696417163"/>
                    </a:ext>
                  </a:extLst>
                </a:gridCol>
              </a:tblGrid>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拟建公司名称</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929634404"/>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拟营业地址</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3">
                  <a:txBody>
                    <a:bodyPr/>
                    <a:lstStyle/>
                    <a:p>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296743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拟注册资金</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万</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拟任总经理姓名</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27297135"/>
                  </a:ext>
                </a:extLst>
              </a:tr>
            </a:tbl>
          </a:graphicData>
        </a:graphic>
      </p:graphicFrame>
      <p:graphicFrame>
        <p:nvGraphicFramePr>
          <p:cNvPr id="15" name="Group 388">
            <a:extLst>
              <a:ext uri="{FF2B5EF4-FFF2-40B4-BE49-F238E27FC236}">
                <a16:creationId xmlns:a16="http://schemas.microsoft.com/office/drawing/2014/main" id="{4E158CBF-5BEE-4960-BE6E-1B4501133C81}"/>
              </a:ext>
            </a:extLst>
          </p:cNvPr>
          <p:cNvGraphicFramePr>
            <a:graphicFrameLocks noGrp="1"/>
          </p:cNvGraphicFramePr>
          <p:nvPr>
            <p:extLst>
              <p:ext uri="{D42A27DB-BD31-4B8C-83A1-F6EECF244321}">
                <p14:modId xmlns:p14="http://schemas.microsoft.com/office/powerpoint/2010/main" val="3173330103"/>
              </p:ext>
            </p:extLst>
          </p:nvPr>
        </p:nvGraphicFramePr>
        <p:xfrm>
          <a:off x="1722000" y="3189123"/>
          <a:ext cx="8748000" cy="2880000"/>
        </p:xfrm>
        <a:graphic>
          <a:graphicData uri="http://schemas.openxmlformats.org/drawingml/2006/table">
            <a:tbl>
              <a:tblPr/>
              <a:tblGrid>
                <a:gridCol w="1656000">
                  <a:extLst>
                    <a:ext uri="{9D8B030D-6E8A-4147-A177-3AD203B41FA5}">
                      <a16:colId xmlns:a16="http://schemas.microsoft.com/office/drawing/2014/main" val="3439708816"/>
                    </a:ext>
                  </a:extLst>
                </a:gridCol>
                <a:gridCol w="3276000">
                  <a:extLst>
                    <a:ext uri="{9D8B030D-6E8A-4147-A177-3AD203B41FA5}">
                      <a16:colId xmlns:a16="http://schemas.microsoft.com/office/drawing/2014/main" val="1377705538"/>
                    </a:ext>
                  </a:extLst>
                </a:gridCol>
                <a:gridCol w="1656000">
                  <a:extLst>
                    <a:ext uri="{9D8B030D-6E8A-4147-A177-3AD203B41FA5}">
                      <a16:colId xmlns:a16="http://schemas.microsoft.com/office/drawing/2014/main" val="1756409178"/>
                    </a:ext>
                  </a:extLst>
                </a:gridCol>
                <a:gridCol w="2160000">
                  <a:extLst>
                    <a:ext uri="{9D8B030D-6E8A-4147-A177-3AD203B41FA5}">
                      <a16:colId xmlns:a16="http://schemas.microsoft.com/office/drawing/2014/main" val="696417163"/>
                    </a:ext>
                  </a:extLst>
                </a:gridCol>
              </a:tblGrid>
              <a:tr h="5760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公司股东及出资比例</a:t>
                      </a: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2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3060922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股东①</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比例①</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44289611"/>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股东②</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比例②</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80293649"/>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股东③</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比例③</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200" dirty="0">
                          <a:latin typeface="Verdana" panose="020B0604030504040204" pitchFamily="34" charset="0"/>
                        </a:rPr>
                        <a:t>%</a:t>
                      </a: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3777790"/>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股东④</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比例④</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19751717"/>
                  </a:ext>
                </a:extLst>
              </a:tr>
            </a:tbl>
          </a:graphicData>
        </a:graphic>
      </p:graphicFrame>
    </p:spTree>
    <p:extLst>
      <p:ext uri="{BB962C8B-B14F-4D97-AF65-F5344CB8AC3E}">
        <p14:creationId xmlns:p14="http://schemas.microsoft.com/office/powerpoint/2010/main" val="2350440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3">
            <a:extLst>
              <a:ext uri="{FF2B5EF4-FFF2-40B4-BE49-F238E27FC236}">
                <a16:creationId xmlns:a16="http://schemas.microsoft.com/office/drawing/2014/main" id="{02B5A5CD-8101-4CBF-82FD-2C073F25151E}"/>
              </a:ext>
            </a:extLst>
          </p:cNvPr>
          <p:cNvSpPr>
            <a:spLocks noChangeArrowheads="1"/>
          </p:cNvSpPr>
          <p:nvPr/>
        </p:nvSpPr>
        <p:spPr bwMode="auto">
          <a:xfrm>
            <a:off x="1524000" y="495300"/>
            <a:ext cx="9144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3. </a:t>
            </a:r>
            <a:r>
              <a:rPr lang="zh-CN" altLang="en-US" sz="2000" b="1" dirty="0">
                <a:latin typeface="Verdana" panose="020B0604030504040204" pitchFamily="34" charset="0"/>
                <a:ea typeface="微软雅黑" panose="020B0503020204020204" pitchFamily="34" charset="-122"/>
              </a:rPr>
              <a:t>拟建销售店信息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出资计划</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8">
            <a:extLst>
              <a:ext uri="{FF2B5EF4-FFF2-40B4-BE49-F238E27FC236}">
                <a16:creationId xmlns:a16="http://schemas.microsoft.com/office/drawing/2014/main" id="{352991CA-EF8B-492E-9DAC-285FB33C0C69}"/>
              </a:ext>
            </a:extLst>
          </p:cNvPr>
          <p:cNvSpPr>
            <a:spLocks noChangeArrowheads="1"/>
          </p:cNvSpPr>
          <p:nvPr/>
        </p:nvSpPr>
        <p:spPr bwMode="auto">
          <a:xfrm>
            <a:off x="1600200" y="626547"/>
            <a:ext cx="68146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3.2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拟建销售店的出资计划</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5" name="Group 388">
            <a:extLst>
              <a:ext uri="{FF2B5EF4-FFF2-40B4-BE49-F238E27FC236}">
                <a16:creationId xmlns:a16="http://schemas.microsoft.com/office/drawing/2014/main" id="{4E158CBF-5BEE-4960-BE6E-1B4501133C81}"/>
              </a:ext>
            </a:extLst>
          </p:cNvPr>
          <p:cNvGraphicFramePr>
            <a:graphicFrameLocks noGrp="1"/>
          </p:cNvGraphicFramePr>
          <p:nvPr>
            <p:extLst>
              <p:ext uri="{D42A27DB-BD31-4B8C-83A1-F6EECF244321}">
                <p14:modId xmlns:p14="http://schemas.microsoft.com/office/powerpoint/2010/main" val="2103869234"/>
              </p:ext>
            </p:extLst>
          </p:nvPr>
        </p:nvGraphicFramePr>
        <p:xfrm>
          <a:off x="1753210" y="1065654"/>
          <a:ext cx="8685581" cy="4032000"/>
        </p:xfrm>
        <a:graphic>
          <a:graphicData uri="http://schemas.openxmlformats.org/drawingml/2006/table">
            <a:tbl>
              <a:tblPr/>
              <a:tblGrid>
                <a:gridCol w="936000">
                  <a:extLst>
                    <a:ext uri="{9D8B030D-6E8A-4147-A177-3AD203B41FA5}">
                      <a16:colId xmlns:a16="http://schemas.microsoft.com/office/drawing/2014/main" val="3439708816"/>
                    </a:ext>
                  </a:extLst>
                </a:gridCol>
                <a:gridCol w="1913612">
                  <a:extLst>
                    <a:ext uri="{9D8B030D-6E8A-4147-A177-3AD203B41FA5}">
                      <a16:colId xmlns:a16="http://schemas.microsoft.com/office/drawing/2014/main" val="1377705538"/>
                    </a:ext>
                  </a:extLst>
                </a:gridCol>
                <a:gridCol w="1275741">
                  <a:extLst>
                    <a:ext uri="{9D8B030D-6E8A-4147-A177-3AD203B41FA5}">
                      <a16:colId xmlns:a16="http://schemas.microsoft.com/office/drawing/2014/main" val="617753225"/>
                    </a:ext>
                  </a:extLst>
                </a:gridCol>
                <a:gridCol w="1371422">
                  <a:extLst>
                    <a:ext uri="{9D8B030D-6E8A-4147-A177-3AD203B41FA5}">
                      <a16:colId xmlns:a16="http://schemas.microsoft.com/office/drawing/2014/main" val="1063976038"/>
                    </a:ext>
                  </a:extLst>
                </a:gridCol>
                <a:gridCol w="936000">
                  <a:extLst>
                    <a:ext uri="{9D8B030D-6E8A-4147-A177-3AD203B41FA5}">
                      <a16:colId xmlns:a16="http://schemas.microsoft.com/office/drawing/2014/main" val="1756409178"/>
                    </a:ext>
                  </a:extLst>
                </a:gridCol>
                <a:gridCol w="956806">
                  <a:extLst>
                    <a:ext uri="{9D8B030D-6E8A-4147-A177-3AD203B41FA5}">
                      <a16:colId xmlns:a16="http://schemas.microsoft.com/office/drawing/2014/main" val="696417163"/>
                    </a:ext>
                  </a:extLst>
                </a:gridCol>
                <a:gridCol w="1296000">
                  <a:extLst>
                    <a:ext uri="{9D8B030D-6E8A-4147-A177-3AD203B41FA5}">
                      <a16:colId xmlns:a16="http://schemas.microsoft.com/office/drawing/2014/main" val="769006824"/>
                    </a:ext>
                  </a:extLst>
                </a:gridCol>
              </a:tblGrid>
              <a:tr h="576000">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kern="1200" cap="none" spc="0" normalizeH="0" baseline="0" noProof="0" dirty="0">
                          <a:ln>
                            <a:noFill/>
                          </a:ln>
                          <a:solidFill>
                            <a:srgbClr val="000000"/>
                          </a:solidFill>
                          <a:effectLst/>
                          <a:uLnTx/>
                          <a:uFillTx/>
                          <a:latin typeface="Verdana" panose="020B0604030504040204" pitchFamily="34" charset="0"/>
                          <a:ea typeface="微软雅黑" panose="020B0503020204020204" pitchFamily="34" charset="-122"/>
                        </a:rPr>
                        <a:t>出资计划及资金来源</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2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a:noFill/>
                    </a:lnTlToBr>
                    <a:lnBlToTr>
                      <a:noFill/>
                    </a:lnBlToTr>
                    <a:solidFill>
                      <a:srgbClr val="FFCCCC"/>
                    </a:solidFill>
                  </a:tcPr>
                </a:tc>
                <a:extLst>
                  <a:ext uri="{0D108BD9-81ED-4DB2-BD59-A6C34878D82A}">
                    <a16:rowId xmlns:a16="http://schemas.microsoft.com/office/drawing/2014/main" val="2330609223"/>
                  </a:ext>
                </a:extLst>
              </a:tr>
              <a:tr h="5760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出资者</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出资机构名称</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出资金额</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万元</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出资比例</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资金来源</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自有</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融资</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40285034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①</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①</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44289611"/>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②</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80293649"/>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③</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③</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200" dirty="0">
                          <a:latin typeface="Verdana" panose="020B0604030504040204" pitchFamily="34" charset="0"/>
                        </a:rPr>
                        <a:t>%</a:t>
                      </a: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3777790"/>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④</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④</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19751717"/>
                  </a:ext>
                </a:extLst>
              </a:tr>
              <a:tr h="576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出资金额合计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比例合计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99345501"/>
                  </a:ext>
                </a:extLst>
              </a:tr>
            </a:tbl>
          </a:graphicData>
        </a:graphic>
      </p:graphicFrame>
      <p:sp>
        <p:nvSpPr>
          <p:cNvPr id="13" name="Text Box 8">
            <a:extLst>
              <a:ext uri="{FF2B5EF4-FFF2-40B4-BE49-F238E27FC236}">
                <a16:creationId xmlns:a16="http://schemas.microsoft.com/office/drawing/2014/main" id="{16A2C70E-7D7A-4CC0-A772-A78CA0CD6524}"/>
              </a:ext>
            </a:extLst>
          </p:cNvPr>
          <p:cNvSpPr txBox="1">
            <a:spLocks noChangeArrowheads="1"/>
          </p:cNvSpPr>
          <p:nvPr/>
        </p:nvSpPr>
        <p:spPr bwMode="auto">
          <a:xfrm>
            <a:off x="1613225" y="5195744"/>
            <a:ext cx="3420000" cy="284693"/>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500"/>
              </a:lnSpc>
              <a:spcBef>
                <a:spcPct val="5000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 如有融资计划，请在表中一并列出。</a:t>
            </a:r>
            <a:endParaRPr lang="zh-CN" altLang="en-US" sz="1400" b="1" dirty="0">
              <a:latin typeface="Verdana" panose="020B0604030504040204" pitchFamily="34" charset="0"/>
              <a:ea typeface="微软雅黑" panose="020B0503020204020204" pitchFamily="34" charset="-122"/>
            </a:endParaRPr>
          </a:p>
        </p:txBody>
      </p:sp>
      <p:sp>
        <p:nvSpPr>
          <p:cNvPr id="11" name="Rectangle 70">
            <a:extLst>
              <a:ext uri="{FF2B5EF4-FFF2-40B4-BE49-F238E27FC236}">
                <a16:creationId xmlns:a16="http://schemas.microsoft.com/office/drawing/2014/main" id="{5D3A3E3B-A597-4D6D-BF59-2420E3630988}"/>
              </a:ext>
            </a:extLst>
          </p:cNvPr>
          <p:cNvSpPr>
            <a:spLocks noChangeArrowheads="1"/>
          </p:cNvSpPr>
          <p:nvPr/>
        </p:nvSpPr>
        <p:spPr bwMode="auto">
          <a:xfrm>
            <a:off x="1613225" y="5457731"/>
            <a:ext cx="8988100" cy="76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defRPr/>
            </a:pPr>
            <a:r>
              <a:rPr lang="en-US" altLang="zh-CN" sz="1400" b="1" dirty="0">
                <a:solidFill>
                  <a:srgbClr val="000000"/>
                </a:solidFill>
                <a:latin typeface="Verdana" panose="020B0604030504040204" pitchFamily="34" charset="0"/>
                <a:ea typeface="Verdana" panose="020B0604030504040204" pitchFamily="34" charset="0"/>
              </a:rPr>
              <a:t>※ </a:t>
            </a:r>
            <a:r>
              <a:rPr lang="zh-CN" altLang="en-US" sz="1400" b="1" dirty="0">
                <a:solidFill>
                  <a:srgbClr val="000000"/>
                </a:solidFill>
                <a:latin typeface="Verdana" panose="020B0604030504040204" pitchFamily="34" charset="0"/>
                <a:ea typeface="微软雅黑" panose="020B0503020204020204" pitchFamily="34" charset="-122"/>
              </a:rPr>
              <a:t>最低投资要求估计将超过人民币</a:t>
            </a:r>
            <a:r>
              <a:rPr lang="en-US" altLang="zh-CN" sz="1400" b="1" dirty="0">
                <a:solidFill>
                  <a:srgbClr val="000000"/>
                </a:solidFill>
                <a:latin typeface="Verdana" panose="020B0604030504040204" pitchFamily="34" charset="0"/>
                <a:ea typeface="Verdana" panose="020B0604030504040204" pitchFamily="34" charset="0"/>
              </a:rPr>
              <a:t>200</a:t>
            </a:r>
            <a:r>
              <a:rPr lang="zh-CN" altLang="en-US" sz="1400" b="1" dirty="0">
                <a:solidFill>
                  <a:srgbClr val="000000"/>
                </a:solidFill>
                <a:latin typeface="Verdana" panose="020B0604030504040204" pitchFamily="34" charset="0"/>
                <a:ea typeface="微软雅黑" panose="020B0503020204020204" pitchFamily="34" charset="-122"/>
              </a:rPr>
              <a:t>万元。不过，一个新的销售店的内部运营成本和场所成本在许多因素的基础上可能会有所变化，这些因素包括市场规模、物业成本以及场所成本。实际的要求应该遵照最终的商业计划和实际的市场条件。</a:t>
            </a:r>
            <a:endParaRPr lang="ja-JP" altLang="en-US" sz="1400" b="1" dirty="0">
              <a:solidFill>
                <a:srgbClr val="000000"/>
              </a:solidFill>
              <a:latin typeface="Verdan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260938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组织架构</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6" name="Rectangle 15">
            <a:extLst>
              <a:ext uri="{FF2B5EF4-FFF2-40B4-BE49-F238E27FC236}">
                <a16:creationId xmlns:a16="http://schemas.microsoft.com/office/drawing/2014/main" id="{9DA489FE-1B01-4DB0-AE3A-B7D0A5814C69}"/>
              </a:ext>
            </a:extLst>
          </p:cNvPr>
          <p:cNvSpPr>
            <a:spLocks noChangeArrowheads="1"/>
          </p:cNvSpPr>
          <p:nvPr/>
        </p:nvSpPr>
        <p:spPr bwMode="auto">
          <a:xfrm>
            <a:off x="1524001" y="645597"/>
            <a:ext cx="5368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4.1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在下框中粘贴拟建销售店的人员组织架构图</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7" name="Group 9">
            <a:extLst>
              <a:ext uri="{FF2B5EF4-FFF2-40B4-BE49-F238E27FC236}">
                <a16:creationId xmlns:a16="http://schemas.microsoft.com/office/drawing/2014/main" id="{C7314FD6-045C-43D5-A308-A66DFE90D2D7}"/>
              </a:ext>
            </a:extLst>
          </p:cNvPr>
          <p:cNvGraphicFramePr>
            <a:graphicFrameLocks noGrp="1"/>
          </p:cNvGraphicFramePr>
          <p:nvPr>
            <p:extLst>
              <p:ext uri="{D42A27DB-BD31-4B8C-83A1-F6EECF244321}">
                <p14:modId xmlns:p14="http://schemas.microsoft.com/office/powerpoint/2010/main" val="1785843180"/>
              </p:ext>
            </p:extLst>
          </p:nvPr>
        </p:nvGraphicFramePr>
        <p:xfrm>
          <a:off x="1800226" y="1143001"/>
          <a:ext cx="8597900" cy="4848225"/>
        </p:xfrm>
        <a:graphic>
          <a:graphicData uri="http://schemas.openxmlformats.org/drawingml/2006/table">
            <a:tbl>
              <a:tblPr/>
              <a:tblGrid>
                <a:gridCol w="8597900">
                  <a:extLst>
                    <a:ext uri="{9D8B030D-6E8A-4147-A177-3AD203B41FA5}">
                      <a16:colId xmlns:a16="http://schemas.microsoft.com/office/drawing/2014/main" val="20000"/>
                    </a:ext>
                  </a:extLst>
                </a:gridCol>
              </a:tblGrid>
              <a:tr h="484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800" b="0" i="0" u="none" strike="noStrike" cap="none" normalizeH="0" baseline="0" dirty="0">
                        <a:ln>
                          <a:noFill/>
                        </a:ln>
                        <a:solidFill>
                          <a:schemeClr val="tx1"/>
                        </a:solidFill>
                        <a:effectLst/>
                        <a:latin typeface="黑体" pitchFamily="2" charset="-122"/>
                        <a:ea typeface="黑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58612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a:t>
            </a:r>
            <a:r>
              <a:rPr lang="zh-CN" altLang="en-US" sz="2000" b="1">
                <a:latin typeface="Verdana" panose="020B0604030504040204" pitchFamily="34" charset="0"/>
                <a:ea typeface="微软雅黑" panose="020B0503020204020204" pitchFamily="34" charset="-122"/>
              </a:rPr>
              <a:t>人员 </a:t>
            </a:r>
            <a:r>
              <a:rPr lang="en-US" altLang="zh-CN" sz="2000" b="1">
                <a:latin typeface="Verdana" panose="020B0604030504040204" pitchFamily="34" charset="0"/>
                <a:ea typeface="微软雅黑" panose="020B0503020204020204" pitchFamily="34" charset="-122"/>
              </a:rPr>
              <a:t>&lt;</a:t>
            </a:r>
            <a:r>
              <a:rPr lang="zh-CN" altLang="en-US" sz="2000" b="1">
                <a:latin typeface="Verdana" panose="020B0604030504040204" pitchFamily="34" charset="0"/>
                <a:ea typeface="微软雅黑" panose="020B0503020204020204" pitchFamily="34" charset="-122"/>
              </a:rPr>
              <a:t>出资人简历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86004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a:t>
            </a:r>
            <a:r>
              <a:rPr lang="zh-CN" altLang="en-US" sz="18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销售店出资人（</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董事长）的基本信息及管理职工作经历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30550" y="931621"/>
            <a:ext cx="54521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请逐行列出在各家公司的管理职工作经历，可自行调整表格行数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3A5FEF83-B525-46E1-BD3A-EB7A1F2892EA}"/>
              </a:ext>
            </a:extLst>
          </p:cNvPr>
          <p:cNvGraphicFramePr>
            <a:graphicFrameLocks noGrp="1"/>
          </p:cNvGraphicFramePr>
          <p:nvPr>
            <p:extLst>
              <p:ext uri="{D42A27DB-BD31-4B8C-83A1-F6EECF244321}">
                <p14:modId xmlns:p14="http://schemas.microsoft.com/office/powerpoint/2010/main" val="3914910880"/>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Tree>
    <p:extLst>
      <p:ext uri="{BB962C8B-B14F-4D97-AF65-F5344CB8AC3E}">
        <p14:creationId xmlns:p14="http://schemas.microsoft.com/office/powerpoint/2010/main" val="262938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a:t>
            </a:r>
            <a:r>
              <a:rPr lang="zh-CN" altLang="en-US" sz="2000" b="1">
                <a:latin typeface="Verdana" panose="020B0604030504040204" pitchFamily="34" charset="0"/>
                <a:ea typeface="微软雅黑" panose="020B0503020204020204" pitchFamily="34" charset="-122"/>
              </a:rPr>
              <a:t>人员 </a:t>
            </a:r>
            <a:r>
              <a:rPr lang="en-US" altLang="zh-CN" sz="2000" b="1">
                <a:latin typeface="Verdana" panose="020B0604030504040204" pitchFamily="34" charset="0"/>
                <a:ea typeface="微软雅黑" panose="020B0503020204020204" pitchFamily="34" charset="-122"/>
              </a:rPr>
              <a:t>&lt;</a:t>
            </a:r>
            <a:r>
              <a:rPr lang="zh-CN" altLang="en-US" sz="2000" b="1">
                <a:latin typeface="Verdana" panose="020B0604030504040204" pitchFamily="34" charset="0"/>
                <a:ea typeface="微软雅黑" panose="020B0503020204020204" pitchFamily="34" charset="-122"/>
              </a:rPr>
              <a:t>出资人简历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74462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a:t>
            </a:r>
            <a:r>
              <a:rPr lang="zh-CN" altLang="en-US" sz="18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销售店出资人（</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董事长）的现有出资公司清单</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4" name="表 4">
            <a:extLst>
              <a:ext uri="{FF2B5EF4-FFF2-40B4-BE49-F238E27FC236}">
                <a16:creationId xmlns:a16="http://schemas.microsoft.com/office/drawing/2014/main" id="{9EDE13EB-8C2C-4F35-8A64-3364D5CB487E}"/>
              </a:ext>
            </a:extLst>
          </p:cNvPr>
          <p:cNvGraphicFramePr>
            <a:graphicFrameLocks noGrp="1"/>
          </p:cNvGraphicFramePr>
          <p:nvPr>
            <p:extLst>
              <p:ext uri="{D42A27DB-BD31-4B8C-83A1-F6EECF244321}">
                <p14:modId xmlns:p14="http://schemas.microsoft.com/office/powerpoint/2010/main" val="727901421"/>
              </p:ext>
            </p:extLst>
          </p:nvPr>
        </p:nvGraphicFramePr>
        <p:xfrm>
          <a:off x="1657500" y="1689670"/>
          <a:ext cx="8856000" cy="4464000"/>
        </p:xfrm>
        <a:graphic>
          <a:graphicData uri="http://schemas.openxmlformats.org/drawingml/2006/table">
            <a:tbl>
              <a:tblPr/>
              <a:tblGrid>
                <a:gridCol w="2664000">
                  <a:extLst>
                    <a:ext uri="{9D8B030D-6E8A-4147-A177-3AD203B41FA5}">
                      <a16:colId xmlns:a16="http://schemas.microsoft.com/office/drawing/2014/main" val="1760081724"/>
                    </a:ext>
                  </a:extLst>
                </a:gridCol>
                <a:gridCol w="828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756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3340985767"/>
                    </a:ext>
                  </a:extLst>
                </a:gridCol>
                <a:gridCol w="756000">
                  <a:extLst>
                    <a:ext uri="{9D8B030D-6E8A-4147-A177-3AD203B41FA5}">
                      <a16:colId xmlns:a16="http://schemas.microsoft.com/office/drawing/2014/main" val="2138873723"/>
                    </a:ext>
                  </a:extLst>
                </a:gridCol>
                <a:gridCol w="756000">
                  <a:extLst>
                    <a:ext uri="{9D8B030D-6E8A-4147-A177-3AD203B41FA5}">
                      <a16:colId xmlns:a16="http://schemas.microsoft.com/office/drawing/2014/main" val="3133134822"/>
                    </a:ext>
                  </a:extLst>
                </a:gridCol>
                <a:gridCol w="756000">
                  <a:extLst>
                    <a:ext uri="{9D8B030D-6E8A-4147-A177-3AD203B41FA5}">
                      <a16:colId xmlns:a16="http://schemas.microsoft.com/office/drawing/2014/main" val="426722447"/>
                    </a:ext>
                  </a:extLst>
                </a:gridCol>
                <a:gridCol w="756000">
                  <a:extLst>
                    <a:ext uri="{9D8B030D-6E8A-4147-A177-3AD203B41FA5}">
                      <a16:colId xmlns:a16="http://schemas.microsoft.com/office/drawing/2014/main" val="3439349010"/>
                    </a:ext>
                  </a:extLst>
                </a:gridCol>
              </a:tblGrid>
              <a:tr h="432000">
                <a:tc gridSpan="9">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现有出资公司清单</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4153619059"/>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所在城市</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注册资金</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出资年数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出资比例</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出资金额</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代持股</a:t>
                      </a:r>
                      <a:endPar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有</a:t>
                      </a: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无</a:t>
                      </a: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endPar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代持股人</a:t>
                      </a:r>
                      <a:endPar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a:txBody>
                    <a:body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4355629"/>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bl>
          </a:graphicData>
        </a:graphic>
      </p:graphicFrame>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62139" y="974090"/>
            <a:ext cx="8807219" cy="30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a:t>
            </a:r>
            <a:r>
              <a:rPr lang="zh-CN" altLang="en-US" sz="14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行列出出资人名下</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目前出资的全部公司清单（包含直接及间接出资，如有代持股也请一并列出）。</a:t>
            </a:r>
            <a:endPar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
        <p:nvSpPr>
          <p:cNvPr id="11" name="Rectangle 14">
            <a:extLst>
              <a:ext uri="{FF2B5EF4-FFF2-40B4-BE49-F238E27FC236}">
                <a16:creationId xmlns:a16="http://schemas.microsoft.com/office/drawing/2014/main" id="{E16F6956-7B46-4AC1-A4B5-7EFE077C6CB9}"/>
              </a:ext>
            </a:extLst>
          </p:cNvPr>
          <p:cNvSpPr>
            <a:spLocks noChangeArrowheads="1"/>
          </p:cNvSpPr>
          <p:nvPr/>
        </p:nvSpPr>
        <p:spPr bwMode="auto">
          <a:xfrm>
            <a:off x="1862139" y="1298613"/>
            <a:ext cx="4913525" cy="30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可自行调整表格行数或复制本页表格若干份添加在后面。</a:t>
            </a:r>
            <a:endPar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2063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总经理简历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8" y="569397"/>
            <a:ext cx="55322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4.3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在下框内填写拟建销售店候选总经理的简历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4" name="表 4">
            <a:extLst>
              <a:ext uri="{FF2B5EF4-FFF2-40B4-BE49-F238E27FC236}">
                <a16:creationId xmlns:a16="http://schemas.microsoft.com/office/drawing/2014/main" id="{9EDE13EB-8C2C-4F35-8A64-3364D5CB487E}"/>
              </a:ext>
            </a:extLst>
          </p:cNvPr>
          <p:cNvGraphicFramePr>
            <a:graphicFrameLocks noGrp="1"/>
          </p:cNvGraphicFramePr>
          <p:nvPr>
            <p:extLst>
              <p:ext uri="{D42A27DB-BD31-4B8C-83A1-F6EECF244321}">
                <p14:modId xmlns:p14="http://schemas.microsoft.com/office/powerpoint/2010/main" val="275362893"/>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30550" y="931621"/>
            <a:ext cx="49151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03768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店长简历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53014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4.4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在下框内填写拟建销售店候选店长的简历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43437E54-EA95-499C-B14D-49A0292BB5ED}"/>
              </a:ext>
            </a:extLst>
          </p:cNvPr>
          <p:cNvGraphicFramePr>
            <a:graphicFrameLocks noGrp="1"/>
          </p:cNvGraphicFramePr>
          <p:nvPr>
            <p:extLst>
              <p:ext uri="{D42A27DB-BD31-4B8C-83A1-F6EECF244321}">
                <p14:modId xmlns:p14="http://schemas.microsoft.com/office/powerpoint/2010/main" val="3358283567"/>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12" name="Rectangle 14">
            <a:extLst>
              <a:ext uri="{FF2B5EF4-FFF2-40B4-BE49-F238E27FC236}">
                <a16:creationId xmlns:a16="http://schemas.microsoft.com/office/drawing/2014/main" id="{8072F281-0C12-4425-AFB7-901C5C745969}"/>
              </a:ext>
            </a:extLst>
          </p:cNvPr>
          <p:cNvSpPr>
            <a:spLocks noChangeArrowheads="1"/>
          </p:cNvSpPr>
          <p:nvPr/>
        </p:nvSpPr>
        <p:spPr bwMode="auto">
          <a:xfrm>
            <a:off x="1830551" y="931621"/>
            <a:ext cx="4913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89842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售后主管简历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8" y="569397"/>
            <a:ext cx="57631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4.5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在下框内填写拟建销售店候选售后主管的简历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45435A79-95B9-4C0B-AC29-CC490FF44CB2}"/>
              </a:ext>
            </a:extLst>
          </p:cNvPr>
          <p:cNvGraphicFramePr>
            <a:graphicFrameLocks noGrp="1"/>
          </p:cNvGraphicFramePr>
          <p:nvPr>
            <p:extLst>
              <p:ext uri="{D42A27DB-BD31-4B8C-83A1-F6EECF244321}">
                <p14:modId xmlns:p14="http://schemas.microsoft.com/office/powerpoint/2010/main" val="2389623687"/>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12" name="Rectangle 14">
            <a:extLst>
              <a:ext uri="{FF2B5EF4-FFF2-40B4-BE49-F238E27FC236}">
                <a16:creationId xmlns:a16="http://schemas.microsoft.com/office/drawing/2014/main" id="{92425FD8-EBBC-4165-8E81-8295DEC73B78}"/>
              </a:ext>
            </a:extLst>
          </p:cNvPr>
          <p:cNvSpPr>
            <a:spLocks noChangeArrowheads="1"/>
          </p:cNvSpPr>
          <p:nvPr/>
        </p:nvSpPr>
        <p:spPr bwMode="auto">
          <a:xfrm>
            <a:off x="1830551" y="931621"/>
            <a:ext cx="4913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26446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a16="http://schemas.microsoft.com/office/drawing/2014/main" id="{E013D69A-984F-EE85-4C70-40C3348EA6E1}"/>
              </a:ext>
            </a:extLst>
          </p:cNvPr>
          <p:cNvSpPr/>
          <p:nvPr/>
        </p:nvSpPr>
        <p:spPr>
          <a:xfrm>
            <a:off x="545208" y="1053970"/>
            <a:ext cx="6820791" cy="5360156"/>
          </a:xfrm>
          <a:prstGeom prst="rect">
            <a:avLst/>
          </a:prstGeom>
          <a:noFill/>
          <a:ln w="1270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a:extLst>
              <a:ext uri="{FF2B5EF4-FFF2-40B4-BE49-F238E27FC236}">
                <a16:creationId xmlns:a16="http://schemas.microsoft.com/office/drawing/2014/main" id="{5480FF0C-FCD6-5C21-CBED-83BB87D3C268}"/>
              </a:ext>
            </a:extLst>
          </p:cNvPr>
          <p:cNvSpPr/>
          <p:nvPr/>
        </p:nvSpPr>
        <p:spPr>
          <a:xfrm>
            <a:off x="7365999" y="1397368"/>
            <a:ext cx="4600116" cy="50167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zh-CN" altLang="en-US" sz="1600" dirty="0">
                <a:solidFill>
                  <a:schemeClr val="tx1"/>
                </a:solidFill>
                <a:latin typeface="Microsoft YaHei" panose="020B0503020204020204" pitchFamily="34" charset="-122"/>
                <a:ea typeface="Microsoft YaHei" panose="020B0503020204020204" pitchFamily="34" charset="-122"/>
              </a:rPr>
              <a:t>（请在空白处说明</a:t>
            </a:r>
            <a:r>
              <a:rPr lang="en-US" altLang="zh-CN" sz="1600" dirty="0">
                <a:solidFill>
                  <a:schemeClr val="tx1"/>
                </a:solidFill>
                <a:latin typeface="Microsoft YaHei" panose="020B0503020204020204" pitchFamily="34" charset="-122"/>
                <a:ea typeface="Microsoft YaHei" panose="020B0503020204020204" pitchFamily="34" charset="-122"/>
              </a:rPr>
              <a:t>)</a:t>
            </a: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p:txBody>
      </p:sp>
      <p:sp>
        <p:nvSpPr>
          <p:cNvPr id="30" name="矩形 29">
            <a:extLst>
              <a:ext uri="{FF2B5EF4-FFF2-40B4-BE49-F238E27FC236}">
                <a16:creationId xmlns:a16="http://schemas.microsoft.com/office/drawing/2014/main" id="{5ABBE03F-D480-14CA-A9DA-A1B3C275FE40}"/>
              </a:ext>
            </a:extLst>
          </p:cNvPr>
          <p:cNvSpPr/>
          <p:nvPr/>
        </p:nvSpPr>
        <p:spPr>
          <a:xfrm>
            <a:off x="7366000" y="1058814"/>
            <a:ext cx="4600116" cy="338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zh-CN" altLang="en-US" sz="1600" dirty="0">
                <a:solidFill>
                  <a:schemeClr val="tx1"/>
                </a:solidFill>
                <a:latin typeface="Microsoft YaHei" panose="020B0503020204020204" pitchFamily="34" charset="-122"/>
                <a:ea typeface="Microsoft YaHei" panose="020B0503020204020204" pitchFamily="34" charset="-122"/>
              </a:rPr>
              <a:t>请于此处对拟选址商圈区位优势进行说明。</a:t>
            </a:r>
            <a:endParaRPr lang="en-US" altLang="zh-CN" sz="1600" dirty="0">
              <a:solidFill>
                <a:schemeClr val="tx1"/>
              </a:solidFill>
              <a:latin typeface="Microsoft YaHei" panose="020B0503020204020204" pitchFamily="34" charset="-122"/>
              <a:ea typeface="Microsoft YaHei" panose="020B0503020204020204" pitchFamily="34" charset="-122"/>
            </a:endParaRPr>
          </a:p>
        </p:txBody>
      </p:sp>
      <p:pic>
        <p:nvPicPr>
          <p:cNvPr id="62" name="图片 61">
            <a:extLst>
              <a:ext uri="{FF2B5EF4-FFF2-40B4-BE49-F238E27FC236}">
                <a16:creationId xmlns:a16="http://schemas.microsoft.com/office/drawing/2014/main" id="{9C3322C7-0FF5-91CA-E470-5808556CE652}"/>
              </a:ext>
            </a:extLst>
          </p:cNvPr>
          <p:cNvPicPr>
            <a:picLocks noChangeAspect="1"/>
          </p:cNvPicPr>
          <p:nvPr/>
        </p:nvPicPr>
        <p:blipFill>
          <a:blip r:embed="rId3"/>
          <a:stretch>
            <a:fillRect/>
          </a:stretch>
        </p:blipFill>
        <p:spPr>
          <a:xfrm>
            <a:off x="771975" y="1669540"/>
            <a:ext cx="6479936" cy="3385060"/>
          </a:xfrm>
          <a:prstGeom prst="rect">
            <a:avLst/>
          </a:prstGeom>
        </p:spPr>
      </p:pic>
      <p:graphicFrame>
        <p:nvGraphicFramePr>
          <p:cNvPr id="63" name="表格 62">
            <a:extLst>
              <a:ext uri="{FF2B5EF4-FFF2-40B4-BE49-F238E27FC236}">
                <a16:creationId xmlns:a16="http://schemas.microsoft.com/office/drawing/2014/main" id="{4DB902F8-2E54-37E2-57AD-12044E440871}"/>
              </a:ext>
            </a:extLst>
          </p:cNvPr>
          <p:cNvGraphicFramePr>
            <a:graphicFrameLocks noGrp="1"/>
          </p:cNvGraphicFramePr>
          <p:nvPr>
            <p:custDataLst>
              <p:tags r:id="rId1"/>
            </p:custDataLst>
          </p:nvPr>
        </p:nvGraphicFramePr>
        <p:xfrm>
          <a:off x="771975" y="5196793"/>
          <a:ext cx="4183152" cy="951747"/>
        </p:xfrm>
        <a:graphic>
          <a:graphicData uri="http://schemas.openxmlformats.org/drawingml/2006/table">
            <a:tbl>
              <a:tblPr/>
              <a:tblGrid>
                <a:gridCol w="1394384">
                  <a:extLst>
                    <a:ext uri="{9D8B030D-6E8A-4147-A177-3AD203B41FA5}">
                      <a16:colId xmlns:a16="http://schemas.microsoft.com/office/drawing/2014/main" val="20004"/>
                    </a:ext>
                  </a:extLst>
                </a:gridCol>
                <a:gridCol w="1394384">
                  <a:extLst>
                    <a:ext uri="{9D8B030D-6E8A-4147-A177-3AD203B41FA5}">
                      <a16:colId xmlns:a16="http://schemas.microsoft.com/office/drawing/2014/main" val="20005"/>
                    </a:ext>
                  </a:extLst>
                </a:gridCol>
                <a:gridCol w="1394384">
                  <a:extLst>
                    <a:ext uri="{9D8B030D-6E8A-4147-A177-3AD203B41FA5}">
                      <a16:colId xmlns:a16="http://schemas.microsoft.com/office/drawing/2014/main" val="20006"/>
                    </a:ext>
                  </a:extLst>
                </a:gridCol>
              </a:tblGrid>
              <a:tr h="317249">
                <a:tc gridSpan="3">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所在商圈主要中排品牌（例）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249">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Benelli</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CFMOTO</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KYMCO</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17249">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7972285"/>
                  </a:ext>
                </a:extLst>
              </a:tr>
            </a:tbl>
          </a:graphicData>
        </a:graphic>
      </p:graphicFrame>
      <p:sp>
        <p:nvSpPr>
          <p:cNvPr id="64" name="矩形 63">
            <a:extLst>
              <a:ext uri="{FF2B5EF4-FFF2-40B4-BE49-F238E27FC236}">
                <a16:creationId xmlns:a16="http://schemas.microsoft.com/office/drawing/2014/main" id="{B45CE8EA-1A7C-EA8E-2988-F740B20EE9AD}"/>
              </a:ext>
            </a:extLst>
          </p:cNvPr>
          <p:cNvSpPr/>
          <p:nvPr/>
        </p:nvSpPr>
        <p:spPr>
          <a:xfrm>
            <a:off x="518939" y="1060060"/>
            <a:ext cx="3761083" cy="954107"/>
          </a:xfrm>
          <a:prstGeom prst="rect">
            <a:avLst/>
          </a:prstGeom>
          <a:solidFill>
            <a:schemeClr val="accent4">
              <a:lumMod val="20000"/>
              <a:lumOff val="80000"/>
            </a:schemeClr>
          </a:solidFill>
        </p:spPr>
        <p:txBody>
          <a:bodyPr wrap="square">
            <a:spAutoFit/>
          </a:bodyPr>
          <a:lstStyle/>
          <a:p>
            <a:r>
              <a:rPr lang="zh-CN" altLang="en-US" sz="1400" b="1" dirty="0">
                <a:latin typeface="微软雅黑" panose="020B0503020204020204" pitchFamily="34" charset="-122"/>
                <a:ea typeface="微软雅黑" panose="020B0503020204020204" pitchFamily="34" charset="-122"/>
              </a:rPr>
              <a:t>要求：</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1</a:t>
            </a:r>
            <a:r>
              <a:rPr lang="zh-CN" altLang="en-US" sz="1400" b="1" dirty="0">
                <a:latin typeface="微软雅黑" panose="020B0503020204020204" pitchFamily="34" charset="-122"/>
                <a:ea typeface="微软雅黑" panose="020B0503020204020204" pitchFamily="34" charset="-122"/>
              </a:rPr>
              <a:t>、</a:t>
            </a:r>
            <a:r>
              <a:rPr lang="en-US" altLang="zh-CN" sz="1400" b="1" dirty="0">
                <a:latin typeface="微软雅黑" panose="020B0503020204020204" pitchFamily="34" charset="-122"/>
                <a:ea typeface="微软雅黑" panose="020B0503020204020204" pitchFamily="34" charset="-122"/>
              </a:rPr>
              <a:t>HW</a:t>
            </a:r>
            <a:r>
              <a:rPr lang="zh-CN" altLang="en-US" sz="1400" b="1" dirty="0">
                <a:latin typeface="微软雅黑" panose="020B0503020204020204" pitchFamily="34" charset="-122"/>
                <a:ea typeface="微软雅黑" panose="020B0503020204020204" pitchFamily="34" charset="-122"/>
              </a:rPr>
              <a:t>店与各个商业中心区的距离表述清晰；</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2</a:t>
            </a:r>
            <a:r>
              <a:rPr lang="zh-CN" altLang="en-US" sz="1400" b="1" dirty="0">
                <a:latin typeface="微软雅黑" panose="020B0503020204020204" pitchFamily="34" charset="-122"/>
                <a:ea typeface="微软雅黑" panose="020B0503020204020204" pitchFamily="34" charset="-122"/>
              </a:rPr>
              <a:t>、不同品牌采用不同颜色区分</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3</a:t>
            </a:r>
            <a:r>
              <a:rPr lang="zh-CN" altLang="en-US" sz="1400" b="1" dirty="0">
                <a:latin typeface="微软雅黑" panose="020B0503020204020204" pitchFamily="34" charset="-122"/>
                <a:ea typeface="微软雅黑" panose="020B0503020204020204" pitchFamily="34" charset="-122"/>
              </a:rPr>
              <a:t>、对新旧市场距离及现状进行说明。</a:t>
            </a:r>
            <a:endParaRPr lang="zh-CN" altLang="en-US" sz="1400" dirty="0"/>
          </a:p>
        </p:txBody>
      </p:sp>
      <p:sp>
        <p:nvSpPr>
          <p:cNvPr id="65" name="Rectangle 3">
            <a:extLst>
              <a:ext uri="{FF2B5EF4-FFF2-40B4-BE49-F238E27FC236}">
                <a16:creationId xmlns:a16="http://schemas.microsoft.com/office/drawing/2014/main" id="{D4C55BF4-7551-C9DF-C602-9B0AAB5DC3EA}"/>
              </a:ext>
            </a:extLst>
          </p:cNvPr>
          <p:cNvSpPr>
            <a:spLocks noChangeArrowheads="1"/>
          </p:cNvSpPr>
          <p:nvPr/>
        </p:nvSpPr>
        <p:spPr bwMode="auto">
          <a:xfrm>
            <a:off x="0" y="495300"/>
            <a:ext cx="12195426" cy="75091"/>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2" name="Rectangle 9">
            <a:extLst>
              <a:ext uri="{FF2B5EF4-FFF2-40B4-BE49-F238E27FC236}">
                <a16:creationId xmlns:a16="http://schemas.microsoft.com/office/drawing/2014/main" id="{FB27357F-88F9-DD1E-98D0-9A89CD31364E}"/>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3" name="Text Box 11">
            <a:extLst>
              <a:ext uri="{FF2B5EF4-FFF2-40B4-BE49-F238E27FC236}">
                <a16:creationId xmlns:a16="http://schemas.microsoft.com/office/drawing/2014/main" id="{AD29B5B8-1B92-511F-E604-C16F062467E1}"/>
              </a:ext>
            </a:extLst>
          </p:cNvPr>
          <p:cNvSpPr txBox="1">
            <a:spLocks noChangeArrowheads="1"/>
          </p:cNvSpPr>
          <p:nvPr/>
        </p:nvSpPr>
        <p:spPr bwMode="auto">
          <a:xfrm>
            <a:off x="1619250" y="606425"/>
            <a:ext cx="3793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5.1 </a:t>
            </a:r>
            <a:r>
              <a:rPr lang="zh-CN" altLang="en-US" sz="1800" b="1" dirty="0">
                <a:latin typeface="Microsoft YaHei" panose="020B0503020204020204" pitchFamily="34" charset="-122"/>
                <a:ea typeface="Microsoft YaHei" panose="020B0503020204020204" pitchFamily="34" charset="-122"/>
              </a:rPr>
              <a:t>候选场地商圈介绍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城市方位图</a:t>
            </a:r>
            <a:endParaRPr lang="zh-CN" altLang="en-US" sz="2000" b="1" dirty="0">
              <a:latin typeface="Microsoft YaHei" panose="020B0503020204020204" pitchFamily="34" charset="-122"/>
              <a:ea typeface="Microsoft YaHei" panose="020B0503020204020204" pitchFamily="34" charset="-122"/>
            </a:endParaRPr>
          </a:p>
        </p:txBody>
      </p:sp>
      <p:sp>
        <p:nvSpPr>
          <p:cNvPr id="4" name="椭圆 3">
            <a:extLst>
              <a:ext uri="{FF2B5EF4-FFF2-40B4-BE49-F238E27FC236}">
                <a16:creationId xmlns:a16="http://schemas.microsoft.com/office/drawing/2014/main" id="{675C6078-EB71-E29B-940C-82DD30B77A96}"/>
              </a:ext>
            </a:extLst>
          </p:cNvPr>
          <p:cNvSpPr/>
          <p:nvPr/>
        </p:nvSpPr>
        <p:spPr>
          <a:xfrm>
            <a:off x="852563" y="2115304"/>
            <a:ext cx="696686" cy="38067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zh-CN" altLang="en-US" dirty="0">
                <a:solidFill>
                  <a:schemeClr val="bg1"/>
                </a:solidFill>
                <a:latin typeface="Microsoft YaHei" panose="020B0503020204020204" pitchFamily="34" charset="-122"/>
                <a:ea typeface="Microsoft YaHei" panose="020B0503020204020204" pitchFamily="34" charset="-122"/>
              </a:rPr>
              <a:t>例</a:t>
            </a:r>
            <a:endParaRPr kumimoji="1" lang="ja-JP" altLang="en-US" dirty="0">
              <a:solidFill>
                <a:schemeClr val="bg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28278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格 7">
            <a:extLst>
              <a:ext uri="{FF2B5EF4-FFF2-40B4-BE49-F238E27FC236}">
                <a16:creationId xmlns:a16="http://schemas.microsoft.com/office/drawing/2014/main" id="{5417895A-47D2-49B1-9C3F-7E97606740ED}"/>
              </a:ext>
            </a:extLst>
          </p:cNvPr>
          <p:cNvGraphicFramePr>
            <a:graphicFrameLocks noGrp="1"/>
          </p:cNvGraphicFramePr>
          <p:nvPr>
            <p:extLst>
              <p:ext uri="{D42A27DB-BD31-4B8C-83A1-F6EECF244321}">
                <p14:modId xmlns:p14="http://schemas.microsoft.com/office/powerpoint/2010/main" val="2337624819"/>
              </p:ext>
            </p:extLst>
          </p:nvPr>
        </p:nvGraphicFramePr>
        <p:xfrm>
          <a:off x="2029854" y="1764032"/>
          <a:ext cx="4860000" cy="1313128"/>
        </p:xfrm>
        <a:graphic>
          <a:graphicData uri="http://schemas.openxmlformats.org/drawingml/2006/table">
            <a:tbl>
              <a:tblPr firstRow="1" bandRow="1">
                <a:tableStyleId>{5C22544A-7EE6-4342-B048-85BDC9FD1C3A}</a:tableStyleId>
              </a:tblPr>
              <a:tblGrid>
                <a:gridCol w="360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2"/>
                    </a:ext>
                  </a:extLst>
                </a:gridCol>
              </a:tblGrid>
              <a:tr h="328282">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初期投资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预估金额</a:t>
                      </a:r>
                      <a:endParaRPr lang="en-US" altLang="zh-CN" sz="1200" b="1" dirty="0">
                        <a:solidFill>
                          <a:schemeClr val="bg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10000"/>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整车库存（展示车、试驾车、库存车等）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ja-JP"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55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店铺建设</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（施工、</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装修、设备、工具、家具等</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a:t>
                      </a:r>
                      <a:endPar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ja-JP"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80</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8282">
                <a:tc>
                  <a:txBody>
                    <a:bodyPr/>
                    <a:lstStyle/>
                    <a:p>
                      <a:pPr algn="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合计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rPr>
                        <a:t>135</a:t>
                      </a: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6"/>
                  </a:ext>
                </a:extLst>
              </a:tr>
            </a:tbl>
          </a:graphicData>
        </a:graphic>
      </p:graphicFrame>
      <p:sp>
        <p:nvSpPr>
          <p:cNvPr id="17" name="正方形/長方形 3">
            <a:extLst>
              <a:ext uri="{FF2B5EF4-FFF2-40B4-BE49-F238E27FC236}">
                <a16:creationId xmlns:a16="http://schemas.microsoft.com/office/drawing/2014/main" id="{70570D03-EA05-45B6-B3EC-334D9862F915}"/>
              </a:ext>
            </a:extLst>
          </p:cNvPr>
          <p:cNvSpPr/>
          <p:nvPr/>
        </p:nvSpPr>
        <p:spPr>
          <a:xfrm>
            <a:off x="1930927" y="1061083"/>
            <a:ext cx="6391929" cy="307777"/>
          </a:xfrm>
          <a:prstGeom prst="rect">
            <a:avLst/>
          </a:prstGeom>
        </p:spPr>
        <p:txBody>
          <a:bodyPr wrap="square">
            <a:spAutoFit/>
          </a:bodyPr>
          <a:lstStyle/>
          <a:p>
            <a:pPr marL="285750" indent="-285750" defTabSz="914400">
              <a:buFont typeface="Wingdings" panose="05000000000000000000" pitchFamily="2" charset="2"/>
              <a:buChar char="l"/>
              <a:defRPr/>
            </a:pPr>
            <a:r>
              <a:rPr lang="zh-CN" altLang="en-US" sz="1400" b="1" dirty="0">
                <a:solidFill>
                  <a:prstClr val="black"/>
                </a:solidFill>
                <a:latin typeface="Verdana" panose="020B0604030504040204" pitchFamily="34" charset="0"/>
                <a:ea typeface="微软雅黑" panose="020B0503020204020204" pitchFamily="34" charset="-122"/>
              </a:rPr>
              <a:t>具备汽车或摩托车的零售经验（最好是当地），且经营业绩良好。</a:t>
            </a:r>
            <a:endParaRPr lang="en-US" altLang="zh-CN" sz="1400" b="1" dirty="0">
              <a:solidFill>
                <a:prstClr val="black"/>
              </a:solidFill>
              <a:latin typeface="Verdana" panose="020B0604030504040204" pitchFamily="34" charset="0"/>
              <a:ea typeface="Verdana" panose="020B0604030504040204" pitchFamily="34" charset="0"/>
            </a:endParaRPr>
          </a:p>
        </p:txBody>
      </p:sp>
      <p:sp>
        <p:nvSpPr>
          <p:cNvPr id="18" name="正方形/長方形 3">
            <a:extLst>
              <a:ext uri="{FF2B5EF4-FFF2-40B4-BE49-F238E27FC236}">
                <a16:creationId xmlns:a16="http://schemas.microsoft.com/office/drawing/2014/main" id="{CA72BBAF-B467-449F-B974-2D2602C44745}"/>
              </a:ext>
            </a:extLst>
          </p:cNvPr>
          <p:cNvSpPr/>
          <p:nvPr/>
        </p:nvSpPr>
        <p:spPr>
          <a:xfrm>
            <a:off x="1930925" y="1419353"/>
            <a:ext cx="6620891" cy="307777"/>
          </a:xfrm>
          <a:prstGeom prst="rect">
            <a:avLst/>
          </a:prstGeom>
        </p:spPr>
        <p:txBody>
          <a:bodyPr wrap="square">
            <a:spAutoFit/>
          </a:bodyPr>
          <a:lstStyle/>
          <a:p>
            <a:pPr marL="285750" indent="-285750" defTabSz="914400">
              <a:buFont typeface="Wingdings" panose="05000000000000000000" pitchFamily="2" charset="2"/>
              <a:buChar char="l"/>
              <a:defRPr/>
            </a:pPr>
            <a:r>
              <a:rPr lang="zh-CN" altLang="en-US" sz="1400" b="1" dirty="0">
                <a:solidFill>
                  <a:prstClr val="black"/>
                </a:solidFill>
                <a:latin typeface="Verdana" panose="020B0604030504040204" pitchFamily="34" charset="0"/>
                <a:ea typeface="微软雅黑" panose="020B0503020204020204" pitchFamily="34" charset="-122"/>
              </a:rPr>
              <a:t>初期所需投资金额</a:t>
            </a:r>
            <a:r>
              <a:rPr lang="en-US" altLang="zh-CN" sz="1400" b="1" dirty="0">
                <a:solidFill>
                  <a:prstClr val="black"/>
                </a:solidFill>
                <a:latin typeface="Verdana" panose="020B0604030504040204" pitchFamily="34" charset="0"/>
                <a:ea typeface="微软雅黑" panose="020B0503020204020204" pitchFamily="34" charset="-122"/>
              </a:rPr>
              <a:t>100~</a:t>
            </a:r>
            <a:r>
              <a:rPr lang="en-US" altLang="zh-CN" sz="1400" b="1" dirty="0">
                <a:solidFill>
                  <a:prstClr val="black"/>
                </a:solidFill>
                <a:latin typeface="Verdana" panose="020B0604030504040204" pitchFamily="34" charset="0"/>
                <a:ea typeface="Verdana" panose="020B0604030504040204" pitchFamily="34" charset="0"/>
              </a:rPr>
              <a:t>150</a:t>
            </a:r>
            <a:r>
              <a:rPr lang="zh-CN" altLang="en-US" sz="1400" b="1" dirty="0">
                <a:solidFill>
                  <a:prstClr val="black"/>
                </a:solidFill>
                <a:latin typeface="Verdana" panose="020B0604030504040204" pitchFamily="34" charset="0"/>
                <a:ea typeface="微软雅黑" panose="020B0503020204020204" pitchFamily="34" charset="-122"/>
              </a:rPr>
              <a:t>万元，持续运营所需投入经费约</a:t>
            </a:r>
            <a:r>
              <a:rPr lang="en-US" altLang="zh-CN" sz="1400" b="1" dirty="0">
                <a:solidFill>
                  <a:prstClr val="black"/>
                </a:solidFill>
                <a:latin typeface="Verdana" panose="020B0604030504040204" pitchFamily="34" charset="0"/>
                <a:ea typeface="微软雅黑" panose="020B0503020204020204" pitchFamily="34" charset="-122"/>
              </a:rPr>
              <a:t>100</a:t>
            </a:r>
            <a:r>
              <a:rPr lang="zh-CN" altLang="en-US" sz="1400" b="1" dirty="0">
                <a:solidFill>
                  <a:prstClr val="black"/>
                </a:solidFill>
                <a:latin typeface="Verdana" panose="020B0604030504040204" pitchFamily="34" charset="0"/>
                <a:ea typeface="微软雅黑" panose="020B0503020204020204" pitchFamily="34" charset="-122"/>
              </a:rPr>
              <a:t>万元。</a:t>
            </a:r>
            <a:endParaRPr kumimoji="1" lang="en-US" altLang="ja-JP" sz="1400" b="1" dirty="0">
              <a:solidFill>
                <a:prstClr val="black"/>
              </a:solidFill>
              <a:latin typeface="Verdana" panose="020B0604030504040204" pitchFamily="34" charset="0"/>
              <a:ea typeface="Verdana" panose="020B0604030504040204" pitchFamily="34" charset="0"/>
            </a:endParaRPr>
          </a:p>
        </p:txBody>
      </p:sp>
      <p:sp>
        <p:nvSpPr>
          <p:cNvPr id="22" name="矩形 21">
            <a:extLst>
              <a:ext uri="{FF2B5EF4-FFF2-40B4-BE49-F238E27FC236}">
                <a16:creationId xmlns:a16="http://schemas.microsoft.com/office/drawing/2014/main" id="{28CEFE20-86E5-42B7-8357-7AAECAF88B7C}"/>
              </a:ext>
            </a:extLst>
          </p:cNvPr>
          <p:cNvSpPr/>
          <p:nvPr/>
        </p:nvSpPr>
        <p:spPr>
          <a:xfrm>
            <a:off x="1930926" y="4523665"/>
            <a:ext cx="3600000" cy="307777"/>
          </a:xfrm>
          <a:prstGeom prst="rect">
            <a:avLst/>
          </a:prstGeom>
        </p:spPr>
        <p:txBody>
          <a:bodyPr wrap="square">
            <a:spAutoFit/>
          </a:bodyPr>
          <a:lstStyle/>
          <a:p>
            <a:pPr marL="285750" indent="-285750">
              <a:buFont typeface="Wingdings" panose="05000000000000000000" pitchFamily="2" charset="2"/>
              <a:buChar char="l"/>
            </a:pPr>
            <a:r>
              <a:rPr lang="ja-JP" altLang="en-US" sz="1400" b="1" dirty="0">
                <a:latin typeface="Verdana" panose="020B0604030504040204" pitchFamily="34" charset="0"/>
                <a:ea typeface="微软雅黑" panose="020B0503020204020204" pitchFamily="34" charset="-122"/>
              </a:rPr>
              <a:t>必须按照</a:t>
            </a:r>
            <a:r>
              <a:rPr lang="zh-CN" altLang="en-US" sz="1400" b="1" dirty="0">
                <a:latin typeface="Verdana" panose="020B0604030504040204" pitchFamily="34" charset="0"/>
                <a:ea typeface="微软雅黑" panose="020B0503020204020204" pitchFamily="34" charset="-122"/>
              </a:rPr>
              <a:t>要求</a:t>
            </a:r>
            <a:r>
              <a:rPr lang="ja-JP" altLang="en-US" sz="1400" b="1" dirty="0">
                <a:latin typeface="Verdana" panose="020B0604030504040204" pitchFamily="34" charset="0"/>
                <a:ea typeface="微软雅黑" panose="020B0503020204020204" pitchFamily="34" charset="-122"/>
              </a:rPr>
              <a:t>对机密进行保护。</a:t>
            </a:r>
          </a:p>
        </p:txBody>
      </p:sp>
      <p:sp>
        <p:nvSpPr>
          <p:cNvPr id="23" name="矩形 22">
            <a:extLst>
              <a:ext uri="{FF2B5EF4-FFF2-40B4-BE49-F238E27FC236}">
                <a16:creationId xmlns:a16="http://schemas.microsoft.com/office/drawing/2014/main" id="{D3096FFF-8248-4FA2-AEE7-F7C2FAEA34E0}"/>
              </a:ext>
            </a:extLst>
          </p:cNvPr>
          <p:cNvSpPr/>
          <p:nvPr/>
        </p:nvSpPr>
        <p:spPr>
          <a:xfrm>
            <a:off x="1930927" y="4831442"/>
            <a:ext cx="4680000" cy="307777"/>
          </a:xfrm>
          <a:prstGeom prst="rect">
            <a:avLst/>
          </a:prstGeom>
        </p:spPr>
        <p:txBody>
          <a:bodyPr wrap="square">
            <a:spAutoFit/>
          </a:bodyPr>
          <a:lstStyle/>
          <a:p>
            <a:pPr marL="285750" indent="-285750">
              <a:buFont typeface="Wingdings" panose="05000000000000000000" pitchFamily="2" charset="2"/>
              <a:buChar char="l"/>
            </a:pPr>
            <a:r>
              <a:rPr lang="ja-JP" altLang="en-US" sz="1400" b="1" dirty="0">
                <a:latin typeface="Verdana" panose="020B0604030504040204" pitchFamily="34" charset="0"/>
                <a:ea typeface="微软雅黑" panose="020B0503020204020204" pitchFamily="34" charset="-122"/>
              </a:rPr>
              <a:t>店铺管理职</a:t>
            </a:r>
            <a:r>
              <a:rPr lang="zh-CN" altLang="en-US" sz="1400" b="1" dirty="0">
                <a:latin typeface="Verdana" panose="020B0604030504040204" pitchFamily="34" charset="0"/>
                <a:ea typeface="微软雅黑" panose="020B0503020204020204" pitchFamily="34" charset="-122"/>
              </a:rPr>
              <a:t>必须为专任，严禁</a:t>
            </a:r>
            <a:r>
              <a:rPr lang="ja-JP" altLang="en-US" sz="1400" b="1" dirty="0">
                <a:latin typeface="Verdana" panose="020B0604030504040204" pitchFamily="34" charset="0"/>
                <a:ea typeface="微软雅黑" panose="020B0503020204020204" pitchFamily="34" charset="-122"/>
              </a:rPr>
              <a:t>兼任</a:t>
            </a:r>
            <a:r>
              <a:rPr lang="zh-CN" altLang="en-US" sz="1400" b="1" dirty="0">
                <a:latin typeface="Verdana" panose="020B0604030504040204" pitchFamily="34" charset="0"/>
                <a:ea typeface="微软雅黑" panose="020B0503020204020204" pitchFamily="34" charset="-122"/>
              </a:rPr>
              <a:t>其他销售店</a:t>
            </a:r>
            <a:r>
              <a:rPr lang="ja-JP" altLang="en-US" sz="1400" b="1" dirty="0">
                <a:latin typeface="Verdana" panose="020B0604030504040204" pitchFamily="34" charset="0"/>
                <a:ea typeface="微软雅黑" panose="020B0503020204020204" pitchFamily="34" charset="-122"/>
              </a:rPr>
              <a:t>职务。</a:t>
            </a:r>
          </a:p>
        </p:txBody>
      </p:sp>
      <p:sp>
        <p:nvSpPr>
          <p:cNvPr id="24" name="矩形 23">
            <a:extLst>
              <a:ext uri="{FF2B5EF4-FFF2-40B4-BE49-F238E27FC236}">
                <a16:creationId xmlns:a16="http://schemas.microsoft.com/office/drawing/2014/main" id="{15B8BBBD-6668-48AE-A59B-ACA5CCA8166E}"/>
              </a:ext>
            </a:extLst>
          </p:cNvPr>
          <p:cNvSpPr/>
          <p:nvPr/>
        </p:nvSpPr>
        <p:spPr>
          <a:xfrm>
            <a:off x="2236522" y="5178025"/>
            <a:ext cx="5400000" cy="276999"/>
          </a:xfrm>
          <a:prstGeom prst="rect">
            <a:avLst/>
          </a:prstGeom>
        </p:spPr>
        <p:txBody>
          <a:bodyPr wrap="square">
            <a:spAutoFit/>
          </a:bodyPr>
          <a:lstStyle/>
          <a:p>
            <a:r>
              <a:rPr lang="en-US" altLang="zh-CN" sz="1200" dirty="0">
                <a:latin typeface="Verdana" panose="020B0604030504040204" pitchFamily="34" charset="0"/>
                <a:ea typeface="Verdana" panose="020B0604030504040204" pitchFamily="34" charset="0"/>
              </a:rPr>
              <a:t>※</a:t>
            </a:r>
            <a:r>
              <a:rPr lang="ja-JP" altLang="en-US" sz="1200" dirty="0">
                <a:latin typeface="Verdana" panose="020B0604030504040204" pitchFamily="34" charset="0"/>
                <a:ea typeface="微软雅黑" panose="020B0503020204020204" pitchFamily="34" charset="-122"/>
              </a:rPr>
              <a:t>总经理、店长及其他高级管理人员不能参与</a:t>
            </a:r>
            <a:r>
              <a:rPr lang="zh-CN" altLang="en-US" sz="1200" dirty="0">
                <a:latin typeface="Verdana" panose="020B0604030504040204" pitchFamily="34" charset="0"/>
                <a:ea typeface="微软雅黑" panose="020B0503020204020204" pitchFamily="34" charset="-122"/>
              </a:rPr>
              <a:t>其他</a:t>
            </a:r>
            <a:r>
              <a:rPr lang="ja-JP" altLang="en-US" sz="1200" dirty="0">
                <a:latin typeface="Verdana" panose="020B0604030504040204" pitchFamily="34" charset="0"/>
                <a:ea typeface="微软雅黑" panose="020B0503020204020204" pitchFamily="34" charset="-122"/>
              </a:rPr>
              <a:t>销售店的经营</a:t>
            </a:r>
            <a:r>
              <a:rPr lang="zh-CN" altLang="en-US" sz="1200" dirty="0">
                <a:latin typeface="Verdana" panose="020B0604030504040204" pitchFamily="34" charset="0"/>
                <a:ea typeface="微软雅黑" panose="020B0503020204020204" pitchFamily="34" charset="-122"/>
              </a:rPr>
              <a:t>、</a:t>
            </a:r>
            <a:r>
              <a:rPr lang="ja-JP" altLang="en-US" sz="1200" dirty="0">
                <a:latin typeface="Verdana" panose="020B0604030504040204" pitchFamily="34" charset="0"/>
                <a:ea typeface="微软雅黑" panose="020B0503020204020204" pitchFamily="34" charset="-122"/>
              </a:rPr>
              <a:t>实务操作。</a:t>
            </a:r>
          </a:p>
        </p:txBody>
      </p:sp>
      <p:sp>
        <p:nvSpPr>
          <p:cNvPr id="25" name="Text Box 19">
            <a:extLst>
              <a:ext uri="{FF2B5EF4-FFF2-40B4-BE49-F238E27FC236}">
                <a16:creationId xmlns:a16="http://schemas.microsoft.com/office/drawing/2014/main" id="{3EAC3DE4-3587-4F88-95D9-D10A4DC3A2C5}"/>
              </a:ext>
            </a:extLst>
          </p:cNvPr>
          <p:cNvSpPr txBox="1">
            <a:spLocks noChangeArrowheads="1"/>
          </p:cNvSpPr>
          <p:nvPr/>
        </p:nvSpPr>
        <p:spPr bwMode="auto">
          <a:xfrm>
            <a:off x="1590675" y="674866"/>
            <a:ext cx="91422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1.1 </a:t>
            </a:r>
            <a:r>
              <a:rPr lang="zh-CN" altLang="en-US" sz="1800" b="1" dirty="0">
                <a:latin typeface="Verdana" panose="020B0604030504040204" pitchFamily="34" charset="0"/>
                <a:ea typeface="微软雅黑" panose="020B0503020204020204" pitchFamily="34" charset="-122"/>
              </a:rPr>
              <a:t>在填写申请书之前，敬请阅读以下基本条件，继续填写则视为满足</a:t>
            </a:r>
            <a:r>
              <a:rPr lang="en-US" altLang="zh-CN" sz="1800" b="1" dirty="0">
                <a:latin typeface="Verdana" panose="020B0604030504040204" pitchFamily="34" charset="0"/>
                <a:ea typeface="Verdana" panose="020B0604030504040204" pitchFamily="34" charset="0"/>
              </a:rPr>
              <a:t>/</a:t>
            </a:r>
            <a:r>
              <a:rPr lang="zh-CN" altLang="en-US" sz="1800" b="1" dirty="0">
                <a:latin typeface="Verdana" panose="020B0604030504040204" pitchFamily="34" charset="0"/>
                <a:ea typeface="微软雅黑" panose="020B0503020204020204" pitchFamily="34" charset="-122"/>
              </a:rPr>
              <a:t>接受下述条件：</a:t>
            </a:r>
            <a:endParaRPr lang="en-US" altLang="zh-CN" sz="1800" b="1" dirty="0">
              <a:latin typeface="Verdana" panose="020B0604030504040204" pitchFamily="34" charset="0"/>
              <a:ea typeface="Verdana" panose="020B0604030504040204" pitchFamily="34" charset="0"/>
            </a:endParaRPr>
          </a:p>
        </p:txBody>
      </p:sp>
      <p:sp>
        <p:nvSpPr>
          <p:cNvPr id="30" name="矩形 29">
            <a:extLst>
              <a:ext uri="{FF2B5EF4-FFF2-40B4-BE49-F238E27FC236}">
                <a16:creationId xmlns:a16="http://schemas.microsoft.com/office/drawing/2014/main" id="{3F9CB581-4B91-4E27-9DEF-BFE9E30E8977}"/>
              </a:ext>
            </a:extLst>
          </p:cNvPr>
          <p:cNvSpPr/>
          <p:nvPr/>
        </p:nvSpPr>
        <p:spPr>
          <a:xfrm>
            <a:off x="1930927" y="5497056"/>
            <a:ext cx="4393551"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所持店铺候选地的实际使用面积在</a:t>
            </a:r>
            <a:r>
              <a:rPr lang="en-US" altLang="zh-CN" sz="1400" b="1" dirty="0">
                <a:latin typeface="Verdana" panose="020B0604030504040204" pitchFamily="34" charset="0"/>
                <a:ea typeface="微软雅黑" panose="020B0503020204020204" pitchFamily="34" charset="-122"/>
              </a:rPr>
              <a:t>2</a:t>
            </a:r>
            <a:r>
              <a:rPr lang="en-US" altLang="zh-CN" sz="1400" b="1" dirty="0">
                <a:latin typeface="Verdana" panose="020B0604030504040204" pitchFamily="34" charset="0"/>
                <a:ea typeface="Verdana" panose="020B0604030504040204" pitchFamily="34" charset="0"/>
              </a:rPr>
              <a:t>50</a:t>
            </a:r>
            <a:r>
              <a:rPr lang="zh-CN" altLang="en-US" sz="1400" b="1" dirty="0">
                <a:latin typeface="Verdana" panose="020B0604030504040204" pitchFamily="34" charset="0"/>
                <a:ea typeface="微软雅黑" panose="020B0503020204020204" pitchFamily="34" charset="-122"/>
              </a:rPr>
              <a:t>平米以上。</a:t>
            </a:r>
          </a:p>
        </p:txBody>
      </p:sp>
      <p:sp>
        <p:nvSpPr>
          <p:cNvPr id="31" name="矩形 30">
            <a:extLst>
              <a:ext uri="{FF2B5EF4-FFF2-40B4-BE49-F238E27FC236}">
                <a16:creationId xmlns:a16="http://schemas.microsoft.com/office/drawing/2014/main" id="{A895F0E3-2BF8-4BDE-893C-B5C4D09CFDF4}"/>
              </a:ext>
            </a:extLst>
          </p:cNvPr>
          <p:cNvSpPr/>
          <p:nvPr/>
        </p:nvSpPr>
        <p:spPr>
          <a:xfrm>
            <a:off x="1930926" y="5853567"/>
            <a:ext cx="8172865"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从申请之日算起，所持店铺候选地的租赁合同在</a:t>
            </a:r>
            <a:r>
              <a:rPr lang="en-US" altLang="zh-CN" sz="1400" b="1" dirty="0">
                <a:latin typeface="Verdana" panose="020B0604030504040204" pitchFamily="34" charset="0"/>
                <a:ea typeface="Verdana" panose="020B0604030504040204" pitchFamily="34" charset="0"/>
              </a:rPr>
              <a:t>5</a:t>
            </a:r>
            <a:r>
              <a:rPr lang="zh-CN" altLang="en-US" sz="1400" b="1" dirty="0">
                <a:latin typeface="Verdana" panose="020B0604030504040204" pitchFamily="34" charset="0"/>
                <a:ea typeface="微软雅黑" panose="020B0503020204020204" pitchFamily="34" charset="-122"/>
              </a:rPr>
              <a:t>年以上，且其位置</a:t>
            </a:r>
            <a:r>
              <a:rPr lang="en-US" altLang="zh-CN" sz="1400" b="1" dirty="0">
                <a:latin typeface="Verdana" panose="020B0604030504040204" pitchFamily="34" charset="0"/>
                <a:ea typeface="Verdana" panose="020B0604030504040204" pitchFamily="34" charset="0"/>
              </a:rPr>
              <a:t>5</a:t>
            </a:r>
            <a:r>
              <a:rPr lang="zh-CN" altLang="en-US" sz="1400" b="1" dirty="0">
                <a:latin typeface="Verdana" panose="020B0604030504040204" pitchFamily="34" charset="0"/>
                <a:ea typeface="微软雅黑" panose="020B0503020204020204" pitchFamily="34" charset="-122"/>
              </a:rPr>
              <a:t>年内不在城市规划范围之内。</a:t>
            </a:r>
          </a:p>
        </p:txBody>
      </p:sp>
      <p:sp>
        <p:nvSpPr>
          <p:cNvPr id="32" name="Rectangle 9">
            <a:extLst>
              <a:ext uri="{FF2B5EF4-FFF2-40B4-BE49-F238E27FC236}">
                <a16:creationId xmlns:a16="http://schemas.microsoft.com/office/drawing/2014/main" id="{6A972A7B-CBDA-485D-AC49-CDB8E5FAA261}"/>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基本条件</a:t>
            </a:r>
            <a:r>
              <a:rPr lang="en-US" altLang="zh-CN" sz="2000" b="1" dirty="0">
                <a:latin typeface="Verdana" panose="020B0604030504040204" pitchFamily="34" charset="0"/>
                <a:ea typeface="微软雅黑" panose="020B0503020204020204" pitchFamily="34" charset="-122"/>
              </a:rPr>
              <a:t>&gt;</a:t>
            </a:r>
            <a:endParaRPr lang="en-US" altLang="zh-CN" sz="2000" b="1" dirty="0">
              <a:latin typeface="Verdana" panose="020B0604030504040204" pitchFamily="34" charset="0"/>
              <a:ea typeface="Verdana" panose="020B0604030504040204" pitchFamily="34" charset="0"/>
            </a:endParaRPr>
          </a:p>
        </p:txBody>
      </p:sp>
      <p:graphicFrame>
        <p:nvGraphicFramePr>
          <p:cNvPr id="4" name="表格 7">
            <a:extLst>
              <a:ext uri="{FF2B5EF4-FFF2-40B4-BE49-F238E27FC236}">
                <a16:creationId xmlns:a16="http://schemas.microsoft.com/office/drawing/2014/main" id="{2F3D5C84-3A05-F9B8-53A5-6D8C9CEFF1D6}"/>
              </a:ext>
            </a:extLst>
          </p:cNvPr>
          <p:cNvGraphicFramePr>
            <a:graphicFrameLocks noGrp="1"/>
          </p:cNvGraphicFramePr>
          <p:nvPr>
            <p:extLst>
              <p:ext uri="{D42A27DB-BD31-4B8C-83A1-F6EECF244321}">
                <p14:modId xmlns:p14="http://schemas.microsoft.com/office/powerpoint/2010/main" val="1588268981"/>
              </p:ext>
            </p:extLst>
          </p:nvPr>
        </p:nvGraphicFramePr>
        <p:xfrm>
          <a:off x="2029854" y="3155323"/>
          <a:ext cx="4860000" cy="1313128"/>
        </p:xfrm>
        <a:graphic>
          <a:graphicData uri="http://schemas.openxmlformats.org/drawingml/2006/table">
            <a:tbl>
              <a:tblPr firstRow="1" bandRow="1">
                <a:tableStyleId>{5C22544A-7EE6-4342-B048-85BDC9FD1C3A}</a:tableStyleId>
              </a:tblPr>
              <a:tblGrid>
                <a:gridCol w="360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2"/>
                    </a:ext>
                  </a:extLst>
                </a:gridCol>
              </a:tblGrid>
              <a:tr h="328282">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持续运营费用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预估金额</a:t>
                      </a:r>
                      <a:endParaRPr lang="en-US" altLang="zh-CN" sz="1200" b="1" dirty="0">
                        <a:solidFill>
                          <a:schemeClr val="bg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10000"/>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整车库存（库存车等）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zh-CN"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25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运营资金</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房租、工资、开办</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等）</a:t>
                      </a:r>
                      <a:endPar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zh-CN"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75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28282">
                <a:tc>
                  <a:txBody>
                    <a:bodyPr/>
                    <a:lstStyle/>
                    <a:p>
                      <a:pPr algn="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合计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rPr>
                        <a:t>100</a:t>
                      </a: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68676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Group 570">
            <a:extLst>
              <a:ext uri="{FF2B5EF4-FFF2-40B4-BE49-F238E27FC236}">
                <a16:creationId xmlns:a16="http://schemas.microsoft.com/office/drawing/2014/main" id="{E6D74986-DD35-470C-ACDE-5F9AEAB0655F}"/>
              </a:ext>
            </a:extLst>
          </p:cNvPr>
          <p:cNvGraphicFramePr>
            <a:graphicFrameLocks noGrp="1"/>
          </p:cNvGraphicFramePr>
          <p:nvPr/>
        </p:nvGraphicFramePr>
        <p:xfrm>
          <a:off x="1579556" y="997088"/>
          <a:ext cx="9032888" cy="5040000"/>
        </p:xfrm>
        <a:graphic>
          <a:graphicData uri="http://schemas.openxmlformats.org/drawingml/2006/table">
            <a:tbl>
              <a:tblPr/>
              <a:tblGrid>
                <a:gridCol w="756000">
                  <a:extLst>
                    <a:ext uri="{9D8B030D-6E8A-4147-A177-3AD203B41FA5}">
                      <a16:colId xmlns:a16="http://schemas.microsoft.com/office/drawing/2014/main" val="458170725"/>
                    </a:ext>
                  </a:extLst>
                </a:gridCol>
                <a:gridCol w="756000">
                  <a:extLst>
                    <a:ext uri="{9D8B030D-6E8A-4147-A177-3AD203B41FA5}">
                      <a16:colId xmlns:a16="http://schemas.microsoft.com/office/drawing/2014/main" val="1563186643"/>
                    </a:ext>
                  </a:extLst>
                </a:gridCol>
                <a:gridCol w="2916000">
                  <a:extLst>
                    <a:ext uri="{9D8B030D-6E8A-4147-A177-3AD203B41FA5}">
                      <a16:colId xmlns:a16="http://schemas.microsoft.com/office/drawing/2014/main" val="1540938581"/>
                    </a:ext>
                  </a:extLst>
                </a:gridCol>
                <a:gridCol w="1004888">
                  <a:extLst>
                    <a:ext uri="{9D8B030D-6E8A-4147-A177-3AD203B41FA5}">
                      <a16:colId xmlns:a16="http://schemas.microsoft.com/office/drawing/2014/main" val="795758674"/>
                    </a:ext>
                  </a:extLst>
                </a:gridCol>
                <a:gridCol w="756000">
                  <a:extLst>
                    <a:ext uri="{9D8B030D-6E8A-4147-A177-3AD203B41FA5}">
                      <a16:colId xmlns:a16="http://schemas.microsoft.com/office/drawing/2014/main" val="1987414574"/>
                    </a:ext>
                  </a:extLst>
                </a:gridCol>
                <a:gridCol w="756000">
                  <a:extLst>
                    <a:ext uri="{9D8B030D-6E8A-4147-A177-3AD203B41FA5}">
                      <a16:colId xmlns:a16="http://schemas.microsoft.com/office/drawing/2014/main" val="3226359899"/>
                    </a:ext>
                  </a:extLst>
                </a:gridCol>
                <a:gridCol w="1044000">
                  <a:extLst>
                    <a:ext uri="{9D8B030D-6E8A-4147-A177-3AD203B41FA5}">
                      <a16:colId xmlns:a16="http://schemas.microsoft.com/office/drawing/2014/main" val="1913479178"/>
                    </a:ext>
                  </a:extLst>
                </a:gridCol>
                <a:gridCol w="1044000">
                  <a:extLst>
                    <a:ext uri="{9D8B030D-6E8A-4147-A177-3AD203B41FA5}">
                      <a16:colId xmlns:a16="http://schemas.microsoft.com/office/drawing/2014/main" val="86774989"/>
                    </a:ext>
                  </a:extLst>
                </a:gridCol>
              </a:tblGrid>
              <a:tr h="504000">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候选地</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地址</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6">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hMerge="1">
                  <a:txBody>
                    <a:bodyPr/>
                    <a:lstStyle/>
                    <a:p>
                      <a:endParaRPr lang="zh-CN"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65452009"/>
                  </a:ext>
                </a:extLst>
              </a:tr>
              <a:tr h="504000">
                <a:tc row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候选地</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简介</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优点</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FFCCCC"/>
                    </a:solidFill>
                  </a:tcPr>
                </a:tc>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场地</a:t>
                      </a:r>
                      <a:endPar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面积</a:t>
                      </a:r>
                      <a:endParaRPr kumimoji="1" lang="en-US" altLang="ja-JP"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4">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面积</a:t>
                      </a: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prstClr val="black"/>
                      </a:solidFill>
                      <a:prstDash val="soli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ysClr val="windowText" lastClr="000000"/>
                      </a:solidFill>
                      <a:prstDash val="solid"/>
                      <a:round/>
                      <a:headEnd type="none" w="med" len="med"/>
                      <a:tailEnd type="none" w="med" len="med"/>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建筑面积</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使用面积</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33383874"/>
                  </a:ext>
                </a:extLst>
              </a:tr>
              <a:tr h="504000">
                <a:tc vMerge="1">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缺点</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1" lang="en-US" altLang="ja-JP"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1</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1</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层</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271488945"/>
                  </a:ext>
                </a:extLst>
              </a:tr>
              <a:tr h="504000">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年成本</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2</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层</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817695183"/>
                  </a:ext>
                </a:extLst>
              </a:tr>
              <a:tr h="504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拥有方式</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租赁</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自有</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3</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合计</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229157562"/>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如果是租赁，是否签有租赁合同 或者 意向合同？</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租赁</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en-US" altLang="ja-JP"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意向合同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未签署合同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0507310"/>
                  </a:ext>
                </a:extLst>
              </a:tr>
              <a:tr h="504000">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在目前场所，申请者是否拥有任何其它汽车</a:t>
                      </a:r>
                      <a:r>
                        <a:rPr kumimoji="1" lang="en-US" altLang="ja-JP"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摩托车特许经销权？</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hMerge="1">
                  <a:txBody>
                    <a:bodyPr/>
                    <a:lstStyle/>
                    <a:p>
                      <a:endParaRPr lang="zh-CN" altLang="en-US"/>
                    </a:p>
                  </a:txBody>
                  <a:tcPr/>
                </a:tc>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是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否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9642090"/>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如果有的话，请写明特定的特许经销商名称</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8025013"/>
                  </a:ext>
                </a:extLst>
              </a:tr>
              <a:tr h="504000">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在目前场所，是否</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留</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有任何其他的汽车</a:t>
                      </a:r>
                      <a:r>
                        <a:rPr kumimoji="1" lang="en-US" altLang="ja-JP"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摩托车经销商商标</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Logo</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hMerge="1">
                  <a:txBody>
                    <a:bodyPr/>
                    <a:lstStyle/>
                    <a:p>
                      <a:endParaRPr lang="zh-CN" altLang="en-US"/>
                    </a:p>
                  </a:txBody>
                  <a:tcPr/>
                </a:tc>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是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否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solidFill>
                        <a:prstClr val="black"/>
                      </a:solidFill>
                      <a:prstDash val="soli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95897748"/>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如果有的话，请写明特定的品牌并作总体情况描述</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137989"/>
                  </a:ext>
                </a:extLst>
              </a:tr>
            </a:tbl>
          </a:graphicData>
        </a:graphic>
      </p:graphicFrame>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3" name="Rectangle 8">
            <a:extLst>
              <a:ext uri="{FF2B5EF4-FFF2-40B4-BE49-F238E27FC236}">
                <a16:creationId xmlns:a16="http://schemas.microsoft.com/office/drawing/2014/main" id="{E3B7EA2A-609D-435F-A000-3B292CCD5FDD}"/>
              </a:ext>
            </a:extLst>
          </p:cNvPr>
          <p:cNvSpPr>
            <a:spLocks noChangeArrowheads="1"/>
          </p:cNvSpPr>
          <p:nvPr/>
        </p:nvSpPr>
        <p:spPr bwMode="auto">
          <a:xfrm>
            <a:off x="1524000" y="569397"/>
            <a:ext cx="68820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5.2  </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请在下表中填写拟建店候选地的相关信息</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493892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拟建店候选地</a:t>
            </a:r>
          </a:p>
        </p:txBody>
      </p:sp>
      <p:sp>
        <p:nvSpPr>
          <p:cNvPr id="13" name="Rectangle 8">
            <a:extLst>
              <a:ext uri="{FF2B5EF4-FFF2-40B4-BE49-F238E27FC236}">
                <a16:creationId xmlns:a16="http://schemas.microsoft.com/office/drawing/2014/main" id="{E3B7EA2A-609D-435F-A000-3B292CCD5FDD}"/>
              </a:ext>
            </a:extLst>
          </p:cNvPr>
          <p:cNvSpPr>
            <a:spLocks noChangeArrowheads="1"/>
          </p:cNvSpPr>
          <p:nvPr/>
        </p:nvSpPr>
        <p:spPr bwMode="auto">
          <a:xfrm>
            <a:off x="1524001" y="550348"/>
            <a:ext cx="4676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5.3  </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请在下框中粘贴拟建店候选地的平面图</a:t>
            </a:r>
          </a:p>
        </p:txBody>
      </p:sp>
      <p:graphicFrame>
        <p:nvGraphicFramePr>
          <p:cNvPr id="11" name="Group 9">
            <a:extLst>
              <a:ext uri="{FF2B5EF4-FFF2-40B4-BE49-F238E27FC236}">
                <a16:creationId xmlns:a16="http://schemas.microsoft.com/office/drawing/2014/main" id="{01321934-952E-43E9-9EBF-E00B8EF436FF}"/>
              </a:ext>
            </a:extLst>
          </p:cNvPr>
          <p:cNvGraphicFramePr>
            <a:graphicFrameLocks noGrp="1"/>
          </p:cNvGraphicFramePr>
          <p:nvPr/>
        </p:nvGraphicFramePr>
        <p:xfrm>
          <a:off x="1800226" y="1257301"/>
          <a:ext cx="8597900" cy="4848225"/>
        </p:xfrm>
        <a:graphic>
          <a:graphicData uri="http://schemas.openxmlformats.org/drawingml/2006/table">
            <a:tbl>
              <a:tblPr/>
              <a:tblGrid>
                <a:gridCol w="8597900">
                  <a:extLst>
                    <a:ext uri="{9D8B030D-6E8A-4147-A177-3AD203B41FA5}">
                      <a16:colId xmlns:a16="http://schemas.microsoft.com/office/drawing/2014/main" val="20000"/>
                    </a:ext>
                  </a:extLst>
                </a:gridCol>
              </a:tblGrid>
              <a:tr h="484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800" b="0" i="0" u="none" strike="noStrike" cap="none" normalizeH="0" baseline="0" dirty="0">
                        <a:ln>
                          <a:noFill/>
                        </a:ln>
                        <a:solidFill>
                          <a:schemeClr val="tx1"/>
                        </a:solidFill>
                        <a:effectLst/>
                        <a:latin typeface="黑体" pitchFamily="2" charset="-122"/>
                        <a:ea typeface="黑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2" name="Rectangle 8">
            <a:extLst>
              <a:ext uri="{FF2B5EF4-FFF2-40B4-BE49-F238E27FC236}">
                <a16:creationId xmlns:a16="http://schemas.microsoft.com/office/drawing/2014/main" id="{44F7F49B-2FCD-446E-9A1C-C6F4A69CC4CC}"/>
              </a:ext>
            </a:extLst>
          </p:cNvPr>
          <p:cNvSpPr>
            <a:spLocks noChangeArrowheads="1"/>
          </p:cNvSpPr>
          <p:nvPr/>
        </p:nvSpPr>
        <p:spPr bwMode="auto">
          <a:xfrm>
            <a:off x="1841310" y="911263"/>
            <a:ext cx="647965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图片需清晰可见，多层建筑请提交多张图片，并</a:t>
            </a:r>
            <a:r>
              <a:rPr lang="zh-CN" altLang="en-US" sz="1400" b="1" dirty="0">
                <a:solidFill>
                  <a:srgbClr val="FF0000"/>
                </a:solidFill>
                <a:latin typeface="Verdana" panose="020B0604030504040204" pitchFamily="34" charset="0"/>
                <a:ea typeface="微软雅黑" panose="020B0503020204020204" pitchFamily="34" charset="-122"/>
                <a:cs typeface="Times New Roman" panose="02020603050405020304" pitchFamily="18" charset="0"/>
              </a:rPr>
              <a:t>将平面图纸以附件形式提交</a:t>
            </a:r>
            <a:endParaRPr lang="zh-CN" altLang="en-US" sz="1800" b="1" dirty="0">
              <a:solidFill>
                <a:srgbClr val="FF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915446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063D26DD-8940-6FCC-1CD8-86189084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3165" y="1234278"/>
            <a:ext cx="6242335" cy="3528000"/>
          </a:xfrm>
          <a:prstGeom prst="rect">
            <a:avLst/>
          </a:prstGeom>
        </p:spPr>
      </p:pic>
      <p:sp>
        <p:nvSpPr>
          <p:cNvPr id="7" name="Rectangle 9">
            <a:extLst>
              <a:ext uri="{FF2B5EF4-FFF2-40B4-BE49-F238E27FC236}">
                <a16:creationId xmlns:a16="http://schemas.microsoft.com/office/drawing/2014/main" id="{8A054EE9-EBDB-9CCE-4309-CC2D26FD194D}"/>
              </a:ext>
            </a:extLst>
          </p:cNvPr>
          <p:cNvSpPr>
            <a:spLocks noChangeArrowheads="1"/>
          </p:cNvSpPr>
          <p:nvPr/>
        </p:nvSpPr>
        <p:spPr bwMode="auto">
          <a:xfrm>
            <a:off x="171388" y="614846"/>
            <a:ext cx="9144000" cy="33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buNone/>
            </a:pPr>
            <a:endParaRPr lang="en-US" altLang="zh-CN" sz="1600" dirty="0">
              <a:latin typeface="微软雅黑" pitchFamily="34" charset="-122"/>
              <a:ea typeface="微软雅黑" pitchFamily="34" charset="-122"/>
            </a:endParaRPr>
          </a:p>
        </p:txBody>
      </p:sp>
      <p:sp>
        <p:nvSpPr>
          <p:cNvPr id="9" name="矩形 8">
            <a:extLst>
              <a:ext uri="{FF2B5EF4-FFF2-40B4-BE49-F238E27FC236}">
                <a16:creationId xmlns:a16="http://schemas.microsoft.com/office/drawing/2014/main" id="{D6F58807-9958-3501-5A24-5E4C527482CF}"/>
              </a:ext>
            </a:extLst>
          </p:cNvPr>
          <p:cNvSpPr/>
          <p:nvPr/>
        </p:nvSpPr>
        <p:spPr>
          <a:xfrm>
            <a:off x="2099556" y="5235822"/>
            <a:ext cx="7992888" cy="3600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solidFill>
                <a:latin typeface="Microsoft YaHei" panose="020B0503020204020204" pitchFamily="34" charset="-122"/>
                <a:ea typeface="Microsoft YaHei" panose="020B0503020204020204" pitchFamily="34" charset="-122"/>
              </a:rPr>
              <a:t>请提供商场</a:t>
            </a:r>
            <a:r>
              <a:rPr lang="zh-CN" altLang="en-US" sz="1600" b="1" dirty="0">
                <a:solidFill>
                  <a:srgbClr val="FF0000"/>
                </a:solidFill>
                <a:latin typeface="Microsoft YaHei" panose="020B0503020204020204" pitchFamily="34" charset="-122"/>
                <a:ea typeface="Microsoft YaHei" panose="020B0503020204020204" pitchFamily="34" charset="-122"/>
              </a:rPr>
              <a:t>正面外景图片</a:t>
            </a:r>
            <a:r>
              <a:rPr lang="zh-CN" altLang="en-US" sz="1600" b="1" dirty="0">
                <a:solidFill>
                  <a:schemeClr val="tx1"/>
                </a:solidFill>
                <a:latin typeface="Microsoft YaHei" panose="020B0503020204020204" pitchFamily="34" charset="-122"/>
                <a:ea typeface="Microsoft YaHei" panose="020B0503020204020204" pitchFamily="34" charset="-122"/>
              </a:rPr>
              <a:t>，确保门头正面视野无遮挡</a:t>
            </a:r>
          </a:p>
        </p:txBody>
      </p:sp>
      <p:sp>
        <p:nvSpPr>
          <p:cNvPr id="10" name="矩形 9">
            <a:extLst>
              <a:ext uri="{FF2B5EF4-FFF2-40B4-BE49-F238E27FC236}">
                <a16:creationId xmlns:a16="http://schemas.microsoft.com/office/drawing/2014/main" id="{C500AA18-F513-C578-BE7F-2B8B67E1C1DD}"/>
              </a:ext>
            </a:extLst>
          </p:cNvPr>
          <p:cNvSpPr/>
          <p:nvPr/>
        </p:nvSpPr>
        <p:spPr>
          <a:xfrm>
            <a:off x="3245355" y="1682793"/>
            <a:ext cx="5112568" cy="273630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3">
            <a:extLst>
              <a:ext uri="{FF2B5EF4-FFF2-40B4-BE49-F238E27FC236}">
                <a16:creationId xmlns:a16="http://schemas.microsoft.com/office/drawing/2014/main" id="{AAEF88D3-75E2-9EDB-78B1-EDC3D802F45C}"/>
              </a:ext>
            </a:extLst>
          </p:cNvPr>
          <p:cNvSpPr txBox="1"/>
          <p:nvPr/>
        </p:nvSpPr>
        <p:spPr>
          <a:xfrm>
            <a:off x="4649511" y="2950348"/>
            <a:ext cx="2592288" cy="461665"/>
          </a:xfrm>
          <a:prstGeom prst="rect">
            <a:avLst/>
          </a:prstGeom>
          <a:noFill/>
        </p:spPr>
        <p:txBody>
          <a:bodyPr wrap="square" rtlCol="0">
            <a:spAutoFit/>
          </a:bodyPr>
          <a:lstStyle/>
          <a:p>
            <a:r>
              <a:rPr lang="zh-CN" altLang="en-US" sz="2400" b="1" dirty="0">
                <a:solidFill>
                  <a:srgbClr val="FF0000"/>
                </a:solidFill>
              </a:rPr>
              <a:t>正佳广场外景图</a:t>
            </a:r>
          </a:p>
        </p:txBody>
      </p:sp>
      <p:sp>
        <p:nvSpPr>
          <p:cNvPr id="2" name="Rectangle 9">
            <a:extLst>
              <a:ext uri="{FF2B5EF4-FFF2-40B4-BE49-F238E27FC236}">
                <a16:creationId xmlns:a16="http://schemas.microsoft.com/office/drawing/2014/main" id="{9C55D900-ADA7-439A-41CA-F14C38AE895F}"/>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3" name="Text Box 11">
            <a:extLst>
              <a:ext uri="{FF2B5EF4-FFF2-40B4-BE49-F238E27FC236}">
                <a16:creationId xmlns:a16="http://schemas.microsoft.com/office/drawing/2014/main" id="{37CEC675-1E3A-CD20-D75F-BED0110BEA59}"/>
              </a:ext>
            </a:extLst>
          </p:cNvPr>
          <p:cNvSpPr txBox="1">
            <a:spLocks noChangeArrowheads="1"/>
          </p:cNvSpPr>
          <p:nvPr/>
        </p:nvSpPr>
        <p:spPr bwMode="auto">
          <a:xfrm>
            <a:off x="1619250" y="577760"/>
            <a:ext cx="35445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defPPr>
              <a:defRPr lang="en-US"/>
            </a:defPPr>
            <a:lvl1pPr defTabSz="914400" fontAlgn="base">
              <a:spcBef>
                <a:spcPct val="0"/>
              </a:spcBef>
              <a:spcAft>
                <a:spcPct val="0"/>
              </a:spcAft>
              <a:buNone/>
              <a:defRPr kumimoji="1" b="1">
                <a:solidFill>
                  <a:srgbClr val="000000"/>
                </a:solidFill>
                <a:latin typeface="Verdana" panose="020B0604030504040204" pitchFamily="34" charset="0"/>
                <a:ea typeface="Verdana" panose="020B0604030504040204" pitchFamily="34" charset="0"/>
                <a:cs typeface="Times New Roman" panose="02020603050405020304" pitchFamily="18" charset="0"/>
              </a:defRPr>
            </a:lvl1pPr>
            <a:lvl2pPr marL="742950" indent="-285750">
              <a:spcBef>
                <a:spcPct val="20000"/>
              </a:spcBef>
              <a:buChar char="–"/>
              <a:defRPr kumimoji="1" sz="2800">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9pPr>
          </a:lstStyle>
          <a:p>
            <a:r>
              <a:rPr lang="en-US" altLang="zh-CN" dirty="0"/>
              <a:t>5.4 </a:t>
            </a:r>
            <a:r>
              <a:rPr lang="zh-CN" altLang="en-US" dirty="0">
                <a:latin typeface="Microsoft YaHei" panose="020B0503020204020204" pitchFamily="34" charset="-122"/>
                <a:ea typeface="Microsoft YaHei" panose="020B0503020204020204" pitchFamily="34" charset="-122"/>
              </a:rPr>
              <a:t>候选场地介绍</a:t>
            </a:r>
            <a:r>
              <a:rPr lang="en-US" altLang="zh-CN" dirty="0">
                <a:latin typeface="Microsoft YaHei" panose="020B0503020204020204" pitchFamily="34" charset="-122"/>
                <a:ea typeface="Microsoft YaHei" panose="020B0503020204020204" pitchFamily="34" charset="-122"/>
              </a:rPr>
              <a:t>-</a:t>
            </a:r>
            <a:r>
              <a:rPr lang="zh-CN" altLang="en-US" dirty="0">
                <a:latin typeface="Microsoft YaHei" panose="020B0503020204020204" pitchFamily="34" charset="-122"/>
                <a:ea typeface="Microsoft YaHei" panose="020B0503020204020204" pitchFamily="34" charset="-122"/>
              </a:rPr>
              <a:t>正面外景照片</a:t>
            </a:r>
            <a:endParaRPr lang="en-US" altLang="zh-CN" dirty="0">
              <a:latin typeface="Microsoft YaHei" panose="020B0503020204020204" pitchFamily="34" charset="-122"/>
              <a:ea typeface="Microsoft YaHei" panose="020B0503020204020204" pitchFamily="34" charset="-122"/>
            </a:endParaRPr>
          </a:p>
        </p:txBody>
      </p:sp>
      <p:sp>
        <p:nvSpPr>
          <p:cNvPr id="4" name="椭圆 3">
            <a:extLst>
              <a:ext uri="{FF2B5EF4-FFF2-40B4-BE49-F238E27FC236}">
                <a16:creationId xmlns:a16="http://schemas.microsoft.com/office/drawing/2014/main" id="{E30960E5-5022-052E-496C-3DEFA0A62C22}"/>
              </a:ext>
            </a:extLst>
          </p:cNvPr>
          <p:cNvSpPr/>
          <p:nvPr/>
        </p:nvSpPr>
        <p:spPr>
          <a:xfrm>
            <a:off x="2789314" y="1302122"/>
            <a:ext cx="696686" cy="38067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zh-CN" altLang="en-US" dirty="0">
                <a:solidFill>
                  <a:schemeClr val="bg1"/>
                </a:solidFill>
                <a:latin typeface="Microsoft YaHei" panose="020B0503020204020204" pitchFamily="34" charset="-122"/>
                <a:ea typeface="Microsoft YaHei" panose="020B0503020204020204" pitchFamily="34" charset="-122"/>
              </a:rPr>
              <a:t>例</a:t>
            </a:r>
            <a:endParaRPr kumimoji="1" lang="ja-JP" altLang="en-US" dirty="0">
              <a:solidFill>
                <a:schemeClr val="bg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74048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1424" y="1077497"/>
            <a:ext cx="10273141" cy="499255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911424" y="5493988"/>
            <a:ext cx="1027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a:stCxn id="2" idx="0"/>
            <a:endCxn id="2" idx="2"/>
          </p:cNvCxnSpPr>
          <p:nvPr/>
        </p:nvCxnSpPr>
        <p:spPr>
          <a:xfrm>
            <a:off x="6047995" y="1077497"/>
            <a:ext cx="0" cy="49925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71531" y="5649101"/>
            <a:ext cx="2880320" cy="338554"/>
          </a:xfrm>
          <a:prstGeom prst="rect">
            <a:avLst/>
          </a:prstGeom>
          <a:noFill/>
        </p:spPr>
        <p:txBody>
          <a:bodyPr wrap="square" rtlCol="0">
            <a:spAutoFit/>
          </a:bodyPr>
          <a:lstStyle/>
          <a:p>
            <a:pPr algn="ctr"/>
            <a:r>
              <a:rPr lang="zh-CN" altLang="en-US" sz="1600" b="1" dirty="0">
                <a:latin typeface="Microsoft YaHei" panose="020B0503020204020204" pitchFamily="34" charset="-122"/>
                <a:ea typeface="Microsoft YaHei" panose="020B0503020204020204" pitchFamily="34" charset="-122"/>
              </a:rPr>
              <a:t>候选场地正面照</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左侧视角</a:t>
            </a:r>
          </a:p>
        </p:txBody>
      </p:sp>
      <p:sp>
        <p:nvSpPr>
          <p:cNvPr id="54" name="TextBox 53"/>
          <p:cNvSpPr txBox="1"/>
          <p:nvPr/>
        </p:nvSpPr>
        <p:spPr>
          <a:xfrm>
            <a:off x="7436587" y="5620839"/>
            <a:ext cx="3249059"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候选场地正面照</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右侧视角</a:t>
            </a:r>
          </a:p>
        </p:txBody>
      </p:sp>
      <p:sp>
        <p:nvSpPr>
          <p:cNvPr id="14" name="矩形 13"/>
          <p:cNvSpPr/>
          <p:nvPr/>
        </p:nvSpPr>
        <p:spPr>
          <a:xfrm>
            <a:off x="2603577" y="185839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15" name="组合 14"/>
          <p:cNvGrpSpPr/>
          <p:nvPr/>
        </p:nvGrpSpPr>
        <p:grpSpPr>
          <a:xfrm rot="12929248">
            <a:off x="1752145" y="4098670"/>
            <a:ext cx="1055816" cy="701081"/>
            <a:chOff x="5832140" y="3435846"/>
            <a:chExt cx="576064" cy="360040"/>
          </a:xfrm>
        </p:grpSpPr>
        <p:sp>
          <p:nvSpPr>
            <p:cNvPr id="17" name="椭圆 16"/>
            <p:cNvSpPr/>
            <p:nvPr/>
          </p:nvSpPr>
          <p:spPr>
            <a:xfrm>
              <a:off x="6048164" y="3435846"/>
              <a:ext cx="144016" cy="144016"/>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19" name="直接连接符 18"/>
            <p:cNvCxnSpPr/>
            <p:nvPr/>
          </p:nvCxnSpPr>
          <p:spPr>
            <a:xfrm flipH="1">
              <a:off x="583214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19218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grpSp>
      <p:sp>
        <p:nvSpPr>
          <p:cNvPr id="21" name="矩形 20"/>
          <p:cNvSpPr/>
          <p:nvPr/>
        </p:nvSpPr>
        <p:spPr>
          <a:xfrm>
            <a:off x="7864907" y="185839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2" name="组合 21"/>
          <p:cNvGrpSpPr/>
          <p:nvPr/>
        </p:nvGrpSpPr>
        <p:grpSpPr>
          <a:xfrm rot="8352283">
            <a:off x="9161891" y="4079139"/>
            <a:ext cx="1055816" cy="701081"/>
            <a:chOff x="5832140" y="3435846"/>
            <a:chExt cx="576064" cy="360040"/>
          </a:xfrm>
        </p:grpSpPr>
        <p:sp>
          <p:nvSpPr>
            <p:cNvPr id="23" name="椭圆 22"/>
            <p:cNvSpPr/>
            <p:nvPr/>
          </p:nvSpPr>
          <p:spPr>
            <a:xfrm>
              <a:off x="6048164" y="3435846"/>
              <a:ext cx="144016" cy="144016"/>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4" name="直接连接符 23"/>
            <p:cNvCxnSpPr/>
            <p:nvPr/>
          </p:nvCxnSpPr>
          <p:spPr>
            <a:xfrm flipH="1">
              <a:off x="583214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19218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grpSp>
      <p:sp>
        <p:nvSpPr>
          <p:cNvPr id="26" name="矩形 25"/>
          <p:cNvSpPr/>
          <p:nvPr/>
        </p:nvSpPr>
        <p:spPr>
          <a:xfrm>
            <a:off x="7864907" y="183886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TextBox 2"/>
          <p:cNvSpPr txBox="1"/>
          <p:nvPr/>
        </p:nvSpPr>
        <p:spPr>
          <a:xfrm>
            <a:off x="2927649" y="2601279"/>
            <a:ext cx="974359" cy="461665"/>
          </a:xfrm>
          <a:prstGeom prst="rect">
            <a:avLst/>
          </a:prstGeom>
          <a:noFill/>
        </p:spPr>
        <p:txBody>
          <a:bodyPr wrap="square" rtlCol="0">
            <a:spAutoFit/>
          </a:bodyPr>
          <a:lstStyle/>
          <a:p>
            <a:pPr algn="ctr"/>
            <a:r>
              <a:rPr lang="zh-CN" altLang="en-US" sz="2400" dirty="0">
                <a:latin typeface="Microsoft YaHei" panose="020B0503020204020204" pitchFamily="34" charset="-122"/>
                <a:ea typeface="Microsoft YaHei" panose="020B0503020204020204" pitchFamily="34" charset="-122"/>
              </a:rPr>
              <a:t>门店</a:t>
            </a:r>
          </a:p>
        </p:txBody>
      </p:sp>
      <p:sp>
        <p:nvSpPr>
          <p:cNvPr id="27" name="TextBox 26"/>
          <p:cNvSpPr txBox="1"/>
          <p:nvPr/>
        </p:nvSpPr>
        <p:spPr>
          <a:xfrm>
            <a:off x="8237111" y="2601279"/>
            <a:ext cx="974359" cy="461665"/>
          </a:xfrm>
          <a:prstGeom prst="rect">
            <a:avLst/>
          </a:prstGeom>
          <a:noFill/>
        </p:spPr>
        <p:txBody>
          <a:bodyPr wrap="square" rtlCol="0">
            <a:spAutoFit/>
          </a:bodyPr>
          <a:lstStyle/>
          <a:p>
            <a:r>
              <a:rPr lang="zh-CN" altLang="en-US" sz="2400" dirty="0">
                <a:latin typeface="Microsoft YaHei" panose="020B0503020204020204" pitchFamily="34" charset="-122"/>
                <a:ea typeface="Microsoft YaHei" panose="020B0503020204020204" pitchFamily="34" charset="-122"/>
              </a:rPr>
              <a:t>门店</a:t>
            </a:r>
          </a:p>
        </p:txBody>
      </p:sp>
      <p:sp>
        <p:nvSpPr>
          <p:cNvPr id="5" name="TextBox 4"/>
          <p:cNvSpPr txBox="1"/>
          <p:nvPr/>
        </p:nvSpPr>
        <p:spPr>
          <a:xfrm>
            <a:off x="2201585" y="4827668"/>
            <a:ext cx="1836169" cy="318100"/>
          </a:xfrm>
          <a:prstGeom prst="rect">
            <a:avLst/>
          </a:prstGeom>
          <a:noFill/>
        </p:spPr>
        <p:txBody>
          <a:bodyPr wrap="square" rtlCol="0">
            <a:spAutoFit/>
          </a:bodyPr>
          <a:lstStyle/>
          <a:p>
            <a:r>
              <a:rPr lang="zh-CN" altLang="en-US" sz="1467" b="1" dirty="0">
                <a:latin typeface="Microsoft YaHei" panose="020B0503020204020204" pitchFamily="34" charset="-122"/>
                <a:ea typeface="Microsoft YaHei" panose="020B0503020204020204" pitchFamily="34" charset="-122"/>
              </a:rPr>
              <a:t>拍摄位置</a:t>
            </a:r>
          </a:p>
        </p:txBody>
      </p:sp>
      <p:sp>
        <p:nvSpPr>
          <p:cNvPr id="28" name="TextBox 27"/>
          <p:cNvSpPr txBox="1"/>
          <p:nvPr/>
        </p:nvSpPr>
        <p:spPr>
          <a:xfrm>
            <a:off x="8784300" y="4775657"/>
            <a:ext cx="1836169" cy="318100"/>
          </a:xfrm>
          <a:prstGeom prst="rect">
            <a:avLst/>
          </a:prstGeom>
          <a:noFill/>
        </p:spPr>
        <p:txBody>
          <a:bodyPr wrap="square" rtlCol="0">
            <a:spAutoFit/>
          </a:bodyPr>
          <a:lstStyle/>
          <a:p>
            <a:r>
              <a:rPr lang="zh-CN" altLang="en-US" sz="1467" b="1" dirty="0">
                <a:latin typeface="Microsoft YaHei" panose="020B0503020204020204" pitchFamily="34" charset="-122"/>
                <a:ea typeface="Microsoft YaHei" panose="020B0503020204020204" pitchFamily="34" charset="-122"/>
              </a:rPr>
              <a:t>拍摄位置</a:t>
            </a:r>
          </a:p>
        </p:txBody>
      </p:sp>
      <p:sp>
        <p:nvSpPr>
          <p:cNvPr id="7" name="灯片编号占位符 6"/>
          <p:cNvSpPr>
            <a:spLocks noGrp="1"/>
          </p:cNvSpPr>
          <p:nvPr>
            <p:ph type="sldNum" sz="quarter" idx="4294967295"/>
          </p:nvPr>
        </p:nvSpPr>
        <p:spPr>
          <a:xfrm>
            <a:off x="9448800" y="6203950"/>
            <a:ext cx="2743200" cy="365125"/>
          </a:xfrm>
        </p:spPr>
        <p:txBody>
          <a:bodyPr/>
          <a:lstStyle/>
          <a:p>
            <a:fld id="{FD85E9AB-156E-4023-8EE3-888DCF5BD5F2}" type="slidenum">
              <a:rPr lang="zh-CN" altLang="en-US" smtClean="0"/>
              <a:pPr/>
              <a:t>23</a:t>
            </a:fld>
            <a:endParaRPr lang="zh-CN" altLang="en-US" dirty="0"/>
          </a:p>
        </p:txBody>
      </p:sp>
      <p:sp>
        <p:nvSpPr>
          <p:cNvPr id="8" name="Rectangle 9">
            <a:extLst>
              <a:ext uri="{FF2B5EF4-FFF2-40B4-BE49-F238E27FC236}">
                <a16:creationId xmlns:a16="http://schemas.microsoft.com/office/drawing/2014/main" id="{10E6F400-C473-9835-3315-4A65065FAA09}"/>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Text Box 11">
            <a:extLst>
              <a:ext uri="{FF2B5EF4-FFF2-40B4-BE49-F238E27FC236}">
                <a16:creationId xmlns:a16="http://schemas.microsoft.com/office/drawing/2014/main" id="{0A07FD05-F75F-FF71-8B05-B5DAC07DDA27}"/>
              </a:ext>
            </a:extLst>
          </p:cNvPr>
          <p:cNvSpPr txBox="1">
            <a:spLocks noChangeArrowheads="1"/>
          </p:cNvSpPr>
          <p:nvPr/>
        </p:nvSpPr>
        <p:spPr bwMode="auto">
          <a:xfrm>
            <a:off x="1619250" y="577760"/>
            <a:ext cx="3082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5.5 </a:t>
            </a:r>
            <a:r>
              <a:rPr lang="zh-CN" altLang="en-US" sz="1800" b="1" dirty="0">
                <a:latin typeface="Microsoft YaHei" panose="020B0503020204020204" pitchFamily="34" charset="-122"/>
                <a:ea typeface="Microsoft YaHei" panose="020B0503020204020204" pitchFamily="34" charset="-122"/>
              </a:rPr>
              <a:t>候选场地介绍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门店照片</a:t>
            </a:r>
            <a:endParaRPr lang="en-US" altLang="zh-CN" sz="1800" b="1"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13055273"/>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1424" y="1081855"/>
            <a:ext cx="10273141" cy="499255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911424" y="5498346"/>
            <a:ext cx="1027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a:stCxn id="2" idx="0"/>
            <a:endCxn id="2" idx="2"/>
          </p:cNvCxnSpPr>
          <p:nvPr/>
        </p:nvCxnSpPr>
        <p:spPr>
          <a:xfrm>
            <a:off x="6047995" y="1081855"/>
            <a:ext cx="0" cy="49925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07569" y="5610686"/>
            <a:ext cx="3936437"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候选场地内部照</a:t>
            </a:r>
          </a:p>
        </p:txBody>
      </p:sp>
      <p:sp>
        <p:nvSpPr>
          <p:cNvPr id="54" name="TextBox 53"/>
          <p:cNvSpPr txBox="1"/>
          <p:nvPr/>
        </p:nvSpPr>
        <p:spPr>
          <a:xfrm>
            <a:off x="8016213" y="5591103"/>
            <a:ext cx="2865016"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候选场地内部照</a:t>
            </a:r>
          </a:p>
        </p:txBody>
      </p:sp>
      <p:sp>
        <p:nvSpPr>
          <p:cNvPr id="3" name="矩形 2"/>
          <p:cNvSpPr/>
          <p:nvPr/>
        </p:nvSpPr>
        <p:spPr>
          <a:xfrm>
            <a:off x="2351584" y="2126703"/>
            <a:ext cx="2112235" cy="2315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9" name="矩形 18"/>
          <p:cNvSpPr/>
          <p:nvPr/>
        </p:nvSpPr>
        <p:spPr>
          <a:xfrm>
            <a:off x="7920203" y="2017959"/>
            <a:ext cx="1920213"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14" name="组合 13"/>
          <p:cNvGrpSpPr/>
          <p:nvPr/>
        </p:nvGrpSpPr>
        <p:grpSpPr>
          <a:xfrm rot="10994661">
            <a:off x="8496268" y="3406398"/>
            <a:ext cx="768085" cy="480053"/>
            <a:chOff x="5832140" y="3435846"/>
            <a:chExt cx="576064" cy="360040"/>
          </a:xfrm>
        </p:grpSpPr>
        <p:sp>
          <p:nvSpPr>
            <p:cNvPr id="20" name="椭圆 19"/>
            <p:cNvSpPr/>
            <p:nvPr/>
          </p:nvSpPr>
          <p:spPr>
            <a:xfrm>
              <a:off x="6048164" y="3435846"/>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1" name="直接连接符 20"/>
            <p:cNvCxnSpPr/>
            <p:nvPr/>
          </p:nvCxnSpPr>
          <p:spPr>
            <a:xfrm flipH="1">
              <a:off x="583214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19218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2927648" y="2215525"/>
            <a:ext cx="928325" cy="594521"/>
            <a:chOff x="5832140" y="3435846"/>
            <a:chExt cx="576064" cy="360040"/>
          </a:xfrm>
        </p:grpSpPr>
        <p:sp>
          <p:nvSpPr>
            <p:cNvPr id="24" name="椭圆 23"/>
            <p:cNvSpPr/>
            <p:nvPr/>
          </p:nvSpPr>
          <p:spPr>
            <a:xfrm>
              <a:off x="6048164" y="3435846"/>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5" name="直接连接符 24"/>
            <p:cNvCxnSpPr/>
            <p:nvPr/>
          </p:nvCxnSpPr>
          <p:spPr>
            <a:xfrm flipH="1">
              <a:off x="583214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619218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2351584" y="1768641"/>
            <a:ext cx="2112235"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拍摄位置</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门店入口</a:t>
            </a:r>
          </a:p>
        </p:txBody>
      </p:sp>
      <p:sp>
        <p:nvSpPr>
          <p:cNvPr id="27" name="TextBox 26"/>
          <p:cNvSpPr txBox="1"/>
          <p:nvPr/>
        </p:nvSpPr>
        <p:spPr>
          <a:xfrm>
            <a:off x="7816043" y="4193658"/>
            <a:ext cx="2112235"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拍摄位置</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门店内部</a:t>
            </a:r>
          </a:p>
        </p:txBody>
      </p:sp>
      <p:sp>
        <p:nvSpPr>
          <p:cNvPr id="7" name="灯片编号占位符 6"/>
          <p:cNvSpPr>
            <a:spLocks noGrp="1"/>
          </p:cNvSpPr>
          <p:nvPr>
            <p:ph type="sldNum" sz="quarter" idx="4294967295"/>
          </p:nvPr>
        </p:nvSpPr>
        <p:spPr>
          <a:xfrm>
            <a:off x="9347200" y="6245225"/>
            <a:ext cx="2844800" cy="476250"/>
          </a:xfrm>
        </p:spPr>
        <p:txBody>
          <a:bodyPr/>
          <a:lstStyle/>
          <a:p>
            <a:fld id="{FD85E9AB-156E-4023-8EE3-888DCF5BD5F2}" type="slidenum">
              <a:rPr lang="zh-CN" altLang="en-US" smtClean="0"/>
              <a:pPr/>
              <a:t>24</a:t>
            </a:fld>
            <a:endParaRPr lang="zh-CN" altLang="en-US" dirty="0"/>
          </a:p>
        </p:txBody>
      </p:sp>
      <p:sp>
        <p:nvSpPr>
          <p:cNvPr id="8" name="Rectangle 9">
            <a:extLst>
              <a:ext uri="{FF2B5EF4-FFF2-40B4-BE49-F238E27FC236}">
                <a16:creationId xmlns:a16="http://schemas.microsoft.com/office/drawing/2014/main" id="{8AA79601-D69A-F560-B35B-908EAC6F40D6}"/>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Text Box 11">
            <a:extLst>
              <a:ext uri="{FF2B5EF4-FFF2-40B4-BE49-F238E27FC236}">
                <a16:creationId xmlns:a16="http://schemas.microsoft.com/office/drawing/2014/main" id="{70D7EFA6-84F2-FAEF-D7EB-94168A354253}"/>
              </a:ext>
            </a:extLst>
          </p:cNvPr>
          <p:cNvSpPr txBox="1">
            <a:spLocks noChangeArrowheads="1"/>
          </p:cNvSpPr>
          <p:nvPr/>
        </p:nvSpPr>
        <p:spPr bwMode="auto">
          <a:xfrm>
            <a:off x="1619250" y="577760"/>
            <a:ext cx="3082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5.6 </a:t>
            </a:r>
            <a:r>
              <a:rPr lang="zh-CN" altLang="en-US" sz="1800" b="1" dirty="0">
                <a:latin typeface="Microsoft YaHei" panose="020B0503020204020204" pitchFamily="34" charset="-122"/>
                <a:ea typeface="Microsoft YaHei" panose="020B0503020204020204" pitchFamily="34" charset="-122"/>
              </a:rPr>
              <a:t>候选场地介绍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门店照片</a:t>
            </a:r>
            <a:endParaRPr lang="en-US" altLang="zh-CN" sz="1800" b="1"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335602870"/>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6</a:t>
            </a:r>
            <a:r>
              <a:rPr lang="en-US" altLang="ja-JP" sz="2000" b="1" dirty="0">
                <a:latin typeface="Verdana" panose="020B0604030504040204" pitchFamily="34" charset="0"/>
                <a:ea typeface="微软雅黑" panose="020B0503020204020204" pitchFamily="34" charset="-122"/>
              </a:rPr>
              <a:t>. </a:t>
            </a:r>
            <a:r>
              <a:rPr lang="zh-CN" altLang="en-US" sz="2000" b="1" dirty="0">
                <a:latin typeface="Verdana" panose="020B0604030504040204" pitchFamily="34" charset="0"/>
                <a:ea typeface="微软雅黑" panose="020B0503020204020204" pitchFamily="34" charset="-122"/>
              </a:rPr>
              <a:t>拜托事项</a:t>
            </a:r>
            <a:r>
              <a:rPr lang="zh-CN" altLang="en-US" sz="2000" b="1" dirty="0">
                <a:solidFill>
                  <a:srgbClr val="000000"/>
                </a:solidFill>
                <a:latin typeface="Verdana" panose="020B0604030504040204" pitchFamily="34" charset="0"/>
                <a:ea typeface="微软雅黑" panose="020B0503020204020204" pitchFamily="34" charset="-122"/>
              </a:rPr>
              <a:t>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联络方式</a:t>
            </a:r>
            <a:r>
              <a:rPr lang="en-US" altLang="zh-CN" sz="2000" b="1" dirty="0">
                <a:solidFill>
                  <a:srgbClr val="000000"/>
                </a:solidFill>
                <a:latin typeface="Verdana" panose="020B0604030504040204" pitchFamily="34" charset="0"/>
                <a:ea typeface="微软雅黑" panose="020B0503020204020204" pitchFamily="34" charset="-122"/>
              </a:rPr>
              <a:t>&gt;</a:t>
            </a:r>
            <a:endParaRPr lang="ja-JP" altLang="en-US" sz="2000" b="1" dirty="0">
              <a:latin typeface="Verdana" panose="020B0604030504040204" pitchFamily="34" charset="0"/>
              <a:ea typeface="微软雅黑" panose="020B0503020204020204" pitchFamily="34" charset="-122"/>
            </a:endParaRPr>
          </a:p>
        </p:txBody>
      </p:sp>
      <p:sp>
        <p:nvSpPr>
          <p:cNvPr id="22" name="Text Box 19">
            <a:extLst>
              <a:ext uri="{FF2B5EF4-FFF2-40B4-BE49-F238E27FC236}">
                <a16:creationId xmlns:a16="http://schemas.microsoft.com/office/drawing/2014/main" id="{258C88D2-82C2-4682-8D1A-0CD70A62BE20}"/>
              </a:ext>
            </a:extLst>
          </p:cNvPr>
          <p:cNvSpPr txBox="1">
            <a:spLocks noChangeArrowheads="1"/>
          </p:cNvSpPr>
          <p:nvPr/>
        </p:nvSpPr>
        <p:spPr bwMode="auto">
          <a:xfrm>
            <a:off x="1590675" y="617716"/>
            <a:ext cx="58448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6.1 </a:t>
            </a:r>
            <a:r>
              <a:rPr lang="zh-CN" altLang="en-US" sz="1800" b="1" dirty="0">
                <a:latin typeface="Verdana" panose="020B0604030504040204" pitchFamily="34" charset="0"/>
                <a:ea typeface="微软雅黑" panose="020B0503020204020204" pitchFamily="34" charset="-122"/>
              </a:rPr>
              <a:t>请将以上资料填写签字整理后，以电子邮件发送到</a:t>
            </a:r>
            <a:r>
              <a:rPr lang="en-US" altLang="zh-CN" sz="1800" b="1" dirty="0">
                <a:latin typeface="Verdana" panose="020B0604030504040204" pitchFamily="34" charset="0"/>
                <a:ea typeface="微软雅黑" panose="020B0503020204020204" pitchFamily="34" charset="-122"/>
              </a:rPr>
              <a:t>:</a:t>
            </a:r>
          </a:p>
        </p:txBody>
      </p:sp>
      <p:graphicFrame>
        <p:nvGraphicFramePr>
          <p:cNvPr id="5" name="表格 7">
            <a:extLst>
              <a:ext uri="{FF2B5EF4-FFF2-40B4-BE49-F238E27FC236}">
                <a16:creationId xmlns:a16="http://schemas.microsoft.com/office/drawing/2014/main" id="{F26F21FA-A0D2-4512-BE8A-DEBCE049A082}"/>
              </a:ext>
            </a:extLst>
          </p:cNvPr>
          <p:cNvGraphicFramePr>
            <a:graphicFrameLocks noGrp="1"/>
          </p:cNvGraphicFramePr>
          <p:nvPr>
            <p:extLst>
              <p:ext uri="{D42A27DB-BD31-4B8C-83A1-F6EECF244321}">
                <p14:modId xmlns:p14="http://schemas.microsoft.com/office/powerpoint/2010/main" val="1989169654"/>
              </p:ext>
            </p:extLst>
          </p:nvPr>
        </p:nvGraphicFramePr>
        <p:xfrm>
          <a:off x="2305014" y="1962518"/>
          <a:ext cx="7200000" cy="1872000"/>
        </p:xfrm>
        <a:graphic>
          <a:graphicData uri="http://schemas.openxmlformats.org/drawingml/2006/table">
            <a:tbl>
              <a:tblPr firstRow="1" bandRow="1"/>
              <a:tblGrid>
                <a:gridCol w="144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2"/>
                    </a:ext>
                  </a:extLst>
                </a:gridCol>
                <a:gridCol w="4320000">
                  <a:extLst>
                    <a:ext uri="{9D8B030D-6E8A-4147-A177-3AD203B41FA5}">
                      <a16:colId xmlns:a16="http://schemas.microsoft.com/office/drawing/2014/main" val="1212755092"/>
                    </a:ext>
                  </a:extLst>
                </a:gridCol>
              </a:tblGrid>
              <a:tr h="468000">
                <a:tc gridSpan="3">
                  <a:txBody>
                    <a:bodyPr/>
                    <a:lstStyle>
                      <a:lvl1pPr marL="0" algn="l" defTabSz="914400" rtl="0" eaLnBrk="1" latinLnBrk="0" hangingPunct="1">
                        <a:defRPr kumimoji="1" sz="1800" b="1" kern="1200">
                          <a:solidFill>
                            <a:schemeClr val="lt1"/>
                          </a:solidFill>
                          <a:latin typeface="等线" panose="020F0502020204030204"/>
                        </a:defRPr>
                      </a:lvl1pPr>
                      <a:lvl2pPr marL="457200" algn="l" defTabSz="914400" rtl="0" eaLnBrk="1" latinLnBrk="0" hangingPunct="1">
                        <a:defRPr kumimoji="1" sz="1800" b="1" kern="1200">
                          <a:solidFill>
                            <a:schemeClr val="lt1"/>
                          </a:solidFill>
                          <a:latin typeface="等线" panose="020F0502020204030204"/>
                        </a:defRPr>
                      </a:lvl2pPr>
                      <a:lvl3pPr marL="914400" algn="l" defTabSz="914400" rtl="0" eaLnBrk="1" latinLnBrk="0" hangingPunct="1">
                        <a:defRPr kumimoji="1" sz="1800" b="1" kern="1200">
                          <a:solidFill>
                            <a:schemeClr val="lt1"/>
                          </a:solidFill>
                          <a:latin typeface="等线" panose="020F0502020204030204"/>
                        </a:defRPr>
                      </a:lvl3pPr>
                      <a:lvl4pPr marL="1371600" algn="l" defTabSz="914400" rtl="0" eaLnBrk="1" latinLnBrk="0" hangingPunct="1">
                        <a:defRPr kumimoji="1" sz="1800" b="1" kern="1200">
                          <a:solidFill>
                            <a:schemeClr val="lt1"/>
                          </a:solidFill>
                          <a:latin typeface="等线" panose="020F0502020204030204"/>
                        </a:defRPr>
                      </a:lvl4pPr>
                      <a:lvl5pPr marL="1828800" algn="l" defTabSz="914400" rtl="0" eaLnBrk="1" latinLnBrk="0" hangingPunct="1">
                        <a:defRPr kumimoji="1" sz="1800" b="1" kern="1200">
                          <a:solidFill>
                            <a:schemeClr val="lt1"/>
                          </a:solidFill>
                          <a:latin typeface="等线" panose="020F0502020204030204"/>
                        </a:defRPr>
                      </a:lvl5pPr>
                      <a:lvl6pPr marL="2286000" algn="l" defTabSz="914400" rtl="0" eaLnBrk="1" latinLnBrk="0" hangingPunct="1">
                        <a:defRPr kumimoji="1" sz="1800" b="1" kern="1200">
                          <a:solidFill>
                            <a:schemeClr val="lt1"/>
                          </a:solidFill>
                          <a:latin typeface="等线" panose="020F0502020204030204"/>
                        </a:defRPr>
                      </a:lvl6pPr>
                      <a:lvl7pPr marL="2743200" algn="l" defTabSz="914400" rtl="0" eaLnBrk="1" latinLnBrk="0" hangingPunct="1">
                        <a:defRPr kumimoji="1" sz="1800" b="1" kern="1200">
                          <a:solidFill>
                            <a:schemeClr val="lt1"/>
                          </a:solidFill>
                          <a:latin typeface="等线" panose="020F0502020204030204"/>
                        </a:defRPr>
                      </a:lvl7pPr>
                      <a:lvl8pPr marL="3200400" algn="l" defTabSz="914400" rtl="0" eaLnBrk="1" latinLnBrk="0" hangingPunct="1">
                        <a:defRPr kumimoji="1" sz="1800" b="1" kern="1200">
                          <a:solidFill>
                            <a:schemeClr val="lt1"/>
                          </a:solidFill>
                          <a:latin typeface="等线" panose="020F0502020204030204"/>
                        </a:defRPr>
                      </a:lvl8pPr>
                      <a:lvl9pPr marL="3657600" algn="l" defTabSz="914400" rtl="0" eaLnBrk="1" latinLnBrk="0" hangingPunct="1">
                        <a:defRPr kumimoji="1" sz="1800" b="1" kern="1200">
                          <a:solidFill>
                            <a:schemeClr val="lt1"/>
                          </a:solidFill>
                          <a:latin typeface="等线" panose="020F0502020204030204"/>
                        </a:defRPr>
                      </a:lvl9pPr>
                    </a:lstStyle>
                    <a:p>
                      <a:pPr algn="ctr"/>
                      <a:r>
                        <a:rPr lang="zh-CN" altLang="en-US" sz="16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邮箱地址</a:t>
                      </a:r>
                    </a:p>
                  </a:txBody>
                  <a:tcPr anchor="ctr">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lvl1pPr marL="0" algn="l" defTabSz="914400" rtl="0" eaLnBrk="1" latinLnBrk="0" hangingPunct="1">
                        <a:defRPr kumimoji="1" sz="1800" b="1" kern="1200">
                          <a:solidFill>
                            <a:schemeClr val="lt1"/>
                          </a:solidFill>
                          <a:latin typeface="等线" panose="020F0502020204030204"/>
                        </a:defRPr>
                      </a:lvl1pPr>
                      <a:lvl2pPr marL="457200" algn="l" defTabSz="914400" rtl="0" eaLnBrk="1" latinLnBrk="0" hangingPunct="1">
                        <a:defRPr kumimoji="1" sz="1800" b="1" kern="1200">
                          <a:solidFill>
                            <a:schemeClr val="lt1"/>
                          </a:solidFill>
                          <a:latin typeface="等线" panose="020F0502020204030204"/>
                        </a:defRPr>
                      </a:lvl2pPr>
                      <a:lvl3pPr marL="914400" algn="l" defTabSz="914400" rtl="0" eaLnBrk="1" latinLnBrk="0" hangingPunct="1">
                        <a:defRPr kumimoji="1" sz="1800" b="1" kern="1200">
                          <a:solidFill>
                            <a:schemeClr val="lt1"/>
                          </a:solidFill>
                          <a:latin typeface="等线" panose="020F0502020204030204"/>
                        </a:defRPr>
                      </a:lvl3pPr>
                      <a:lvl4pPr marL="1371600" algn="l" defTabSz="914400" rtl="0" eaLnBrk="1" latinLnBrk="0" hangingPunct="1">
                        <a:defRPr kumimoji="1" sz="1800" b="1" kern="1200">
                          <a:solidFill>
                            <a:schemeClr val="lt1"/>
                          </a:solidFill>
                          <a:latin typeface="等线" panose="020F0502020204030204"/>
                        </a:defRPr>
                      </a:lvl4pPr>
                      <a:lvl5pPr marL="1828800" algn="l" defTabSz="914400" rtl="0" eaLnBrk="1" latinLnBrk="0" hangingPunct="1">
                        <a:defRPr kumimoji="1" sz="1800" b="1" kern="1200">
                          <a:solidFill>
                            <a:schemeClr val="lt1"/>
                          </a:solidFill>
                          <a:latin typeface="等线" panose="020F0502020204030204"/>
                        </a:defRPr>
                      </a:lvl5pPr>
                      <a:lvl6pPr marL="2286000" algn="l" defTabSz="914400" rtl="0" eaLnBrk="1" latinLnBrk="0" hangingPunct="1">
                        <a:defRPr kumimoji="1" sz="1800" b="1" kern="1200">
                          <a:solidFill>
                            <a:schemeClr val="lt1"/>
                          </a:solidFill>
                          <a:latin typeface="等线" panose="020F0502020204030204"/>
                        </a:defRPr>
                      </a:lvl6pPr>
                      <a:lvl7pPr marL="2743200" algn="l" defTabSz="914400" rtl="0" eaLnBrk="1" latinLnBrk="0" hangingPunct="1">
                        <a:defRPr kumimoji="1" sz="1800" b="1" kern="1200">
                          <a:solidFill>
                            <a:schemeClr val="lt1"/>
                          </a:solidFill>
                          <a:latin typeface="等线" panose="020F0502020204030204"/>
                        </a:defRPr>
                      </a:lvl7pPr>
                      <a:lvl8pPr marL="3200400" algn="l" defTabSz="914400" rtl="0" eaLnBrk="1" latinLnBrk="0" hangingPunct="1">
                        <a:defRPr kumimoji="1" sz="1800" b="1" kern="1200">
                          <a:solidFill>
                            <a:schemeClr val="lt1"/>
                          </a:solidFill>
                          <a:latin typeface="等线" panose="020F0502020204030204"/>
                        </a:defRPr>
                      </a:lvl8pPr>
                      <a:lvl9pPr marL="3657600" algn="l" defTabSz="914400" rtl="0" eaLnBrk="1" latinLnBrk="0" hangingPunct="1">
                        <a:defRPr kumimoji="1" sz="1800" b="1" kern="1200">
                          <a:solidFill>
                            <a:schemeClr val="lt1"/>
                          </a:solidFill>
                          <a:latin typeface="等线" panose="020F0502020204030204"/>
                        </a:defRPr>
                      </a:lvl9pPr>
                    </a:lstStyle>
                    <a:p>
                      <a:pPr algn="ctr"/>
                      <a:endPar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hMerge="1">
                  <a:txBody>
                    <a:bodyPr/>
                    <a:lstStyle/>
                    <a:p>
                      <a:pPr algn="ctr"/>
                      <a:endPar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10000"/>
                  </a:ext>
                </a:extLst>
              </a:tr>
              <a:tr h="468000">
                <a:tc rowSpan="2">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r>
                        <a:rPr lang="zh-CN" altLang="en-US" sz="1600" b="1" dirty="0">
                          <a:latin typeface="Verdana" panose="020B0604030504040204" pitchFamily="34" charset="0"/>
                          <a:ea typeface="微软雅黑" panose="020B0503020204020204" pitchFamily="34" charset="-122"/>
                        </a:rPr>
                        <a:t>主送：</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pPr algn="l"/>
                      <a:r>
                        <a:rPr lang="zh-CN" altLang="en-US" sz="1600" b="1" dirty="0">
                          <a:latin typeface="Verdana" panose="020B0604030504040204" pitchFamily="34" charset="0"/>
                          <a:ea typeface="微软雅黑" panose="020B0503020204020204" pitchFamily="34" charset="-122"/>
                        </a:rPr>
                        <a:t>杨英：</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a:r>
                        <a:rPr lang="en-US" altLang="zh-CN" sz="1600" b="1" dirty="0">
                          <a:latin typeface="Verdana" panose="020B0604030504040204" pitchFamily="34" charset="0"/>
                          <a:ea typeface="Verdana" panose="020B0604030504040204" pitchFamily="34" charset="0"/>
                        </a:rPr>
                        <a:t>Ying_Yang@honda.com.cn</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68000">
                <a:tc vMerge="1">
                  <a:txBody>
                    <a:bodyPr/>
                    <a:lstStyle/>
                    <a:p>
                      <a:endParaRPr lang="zh-CN" altLang="en-US" sz="14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latin typeface="Verdana" panose="020B0604030504040204" pitchFamily="34" charset="0"/>
                          <a:ea typeface="微软雅黑" panose="020B0503020204020204" pitchFamily="34" charset="-122"/>
                        </a:rPr>
                        <a:t>薛曼洁：</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1" dirty="0">
                          <a:latin typeface="Verdana" panose="020B0604030504040204" pitchFamily="34" charset="0"/>
                          <a:ea typeface="Verdana" panose="020B0604030504040204" pitchFamily="34" charset="0"/>
                          <a:hlinkClick r:id="rId2"/>
                        </a:rPr>
                        <a:t>Manjie_Xue@honda.com.cn</a:t>
                      </a:r>
                      <a:endParaRPr lang="en-US" altLang="zh-CN" sz="1600" b="1" dirty="0">
                        <a:latin typeface="Verdana" panose="020B0604030504040204" pitchFamily="34" charset="0"/>
                        <a:ea typeface="Verdana" panose="020B0604030504040204" pitchFamily="34" charset="0"/>
                      </a:endParaRP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513423996"/>
                  </a:ext>
                </a:extLst>
              </a:tr>
              <a:tr h="468000">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r>
                        <a:rPr lang="zh-CN" altLang="en-US" sz="1600" b="1" dirty="0">
                          <a:latin typeface="Verdana" panose="020B0604030504040204" pitchFamily="34" charset="0"/>
                          <a:ea typeface="微软雅黑" panose="020B0503020204020204" pitchFamily="34" charset="-122"/>
                        </a:rPr>
                        <a:t>抄送：</a:t>
                      </a:r>
                      <a:endParaRPr lang="en-US" altLang="zh-CN" sz="1600" b="1" dirty="0">
                        <a:latin typeface="Verdana" panose="020B0604030504040204" pitchFamily="34" charset="0"/>
                        <a:ea typeface="微软雅黑" panose="020B0503020204020204" pitchFamily="34" charset="-122"/>
                      </a:endParaRPr>
                    </a:p>
                  </a:txBody>
                  <a:tcPr anchor="ctr">
                    <a:lnL w="28575"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pPr algn="l"/>
                      <a:r>
                        <a:rPr lang="zh-CN" altLang="en-US" sz="1600" b="1" dirty="0">
                          <a:latin typeface="Verdana" panose="020B0604030504040204" pitchFamily="34" charset="0"/>
                          <a:ea typeface="微软雅黑" panose="020B0503020204020204" pitchFamily="34" charset="-122"/>
                        </a:rPr>
                        <a:t>朱科长：</a:t>
                      </a:r>
                      <a:endParaRPr lang="en-US" altLang="zh-CN" sz="1600" b="1" dirty="0">
                        <a:latin typeface="Verdana" panose="020B0604030504040204" pitchFamily="34" charset="0"/>
                        <a:ea typeface="微软雅黑" panose="020B0503020204020204" pitchFamily="34" charset="-122"/>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a:r>
                        <a:rPr kumimoji="1" lang="en-US" altLang="zh-CN" sz="1600" b="1" kern="1200" dirty="0">
                          <a:solidFill>
                            <a:schemeClr val="tx1"/>
                          </a:solidFill>
                          <a:latin typeface="Verdana" panose="020B0604030504040204" pitchFamily="34" charset="0"/>
                          <a:ea typeface="Verdana" panose="020B0604030504040204" pitchFamily="34" charset="0"/>
                          <a:cs typeface="+mn-cs"/>
                        </a:rPr>
                        <a:t> Chan_Zhu@honda.com.cn</a:t>
                      </a: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8643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声明</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Rectangle 10">
            <a:extLst>
              <a:ext uri="{FF2B5EF4-FFF2-40B4-BE49-F238E27FC236}">
                <a16:creationId xmlns:a16="http://schemas.microsoft.com/office/drawing/2014/main" id="{8CC79BF2-0DC3-41E9-AE80-36F82F5AF334}"/>
              </a:ext>
            </a:extLst>
          </p:cNvPr>
          <p:cNvSpPr>
            <a:spLocks noChangeArrowheads="1"/>
          </p:cNvSpPr>
          <p:nvPr/>
        </p:nvSpPr>
        <p:spPr bwMode="auto">
          <a:xfrm>
            <a:off x="5952916" y="5321698"/>
            <a:ext cx="2157830" cy="81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lnSpc>
                <a:spcPct val="120000"/>
              </a:lnSpc>
              <a:buFontTx/>
              <a:buNone/>
            </a:pPr>
            <a:r>
              <a:rPr lang="zh-CN" altLang="en-US" sz="1400" b="1" dirty="0">
                <a:latin typeface="Verdana" panose="020B0604030504040204" pitchFamily="34" charset="0"/>
                <a:ea typeface="微软雅黑" panose="020B0503020204020204" pitchFamily="34" charset="-122"/>
              </a:rPr>
              <a:t>申请公司（盖章）：</a:t>
            </a:r>
            <a:endParaRPr lang="en-US" altLang="zh-CN" sz="1400" b="1" dirty="0">
              <a:latin typeface="Verdana" panose="020B0604030504040204" pitchFamily="34" charset="0"/>
              <a:ea typeface="Verdana" panose="020B0604030504040204" pitchFamily="34" charset="0"/>
            </a:endParaRPr>
          </a:p>
          <a:p>
            <a:pPr eaLnBrk="1" hangingPunct="1">
              <a:lnSpc>
                <a:spcPct val="120000"/>
              </a:lnSpc>
              <a:buFontTx/>
              <a:buNone/>
            </a:pPr>
            <a:endParaRPr lang="zh-CN" altLang="en-US" sz="600" b="1" dirty="0">
              <a:latin typeface="Verdana" panose="020B0604030504040204" pitchFamily="34" charset="0"/>
              <a:ea typeface="微软雅黑" panose="020B0503020204020204" pitchFamily="34" charset="-122"/>
            </a:endParaRPr>
          </a:p>
          <a:p>
            <a:pPr>
              <a:lnSpc>
                <a:spcPct val="120000"/>
              </a:lnSpc>
              <a:buNone/>
            </a:pPr>
            <a:r>
              <a:rPr lang="zh-CN" altLang="en-US" sz="1400" b="1" dirty="0">
                <a:latin typeface="Verdana" panose="020B0604030504040204" pitchFamily="34" charset="0"/>
                <a:ea typeface="微软雅黑" panose="020B0503020204020204" pitchFamily="34" charset="-122"/>
              </a:rPr>
              <a:t>法人代表签字：</a:t>
            </a:r>
            <a:endParaRPr lang="en-US" altLang="zh-CN" sz="1400" b="1" dirty="0">
              <a:latin typeface="Verdana" panose="020B0604030504040204" pitchFamily="34" charset="0"/>
              <a:ea typeface="Verdana" panose="020B0604030504040204" pitchFamily="34" charset="0"/>
            </a:endParaRPr>
          </a:p>
        </p:txBody>
      </p:sp>
      <p:sp>
        <p:nvSpPr>
          <p:cNvPr id="11" name="Line 14">
            <a:extLst>
              <a:ext uri="{FF2B5EF4-FFF2-40B4-BE49-F238E27FC236}">
                <a16:creationId xmlns:a16="http://schemas.microsoft.com/office/drawing/2014/main" id="{7769DDEE-FED5-424B-BC44-02E889F7CA6A}"/>
              </a:ext>
            </a:extLst>
          </p:cNvPr>
          <p:cNvSpPr>
            <a:spLocks noChangeShapeType="1"/>
          </p:cNvSpPr>
          <p:nvPr/>
        </p:nvSpPr>
        <p:spPr bwMode="auto">
          <a:xfrm>
            <a:off x="7308344" y="6034088"/>
            <a:ext cx="280483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Text Box 19">
            <a:extLst>
              <a:ext uri="{FF2B5EF4-FFF2-40B4-BE49-F238E27FC236}">
                <a16:creationId xmlns:a16="http://schemas.microsoft.com/office/drawing/2014/main" id="{DDA97847-BE19-411D-9196-35EA8594B53C}"/>
              </a:ext>
            </a:extLst>
          </p:cNvPr>
          <p:cNvSpPr txBox="1">
            <a:spLocks noChangeArrowheads="1"/>
          </p:cNvSpPr>
          <p:nvPr/>
        </p:nvSpPr>
        <p:spPr bwMode="auto">
          <a:xfrm>
            <a:off x="1059325" y="665341"/>
            <a:ext cx="64646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微软雅黑" panose="020B0503020204020204" pitchFamily="34" charset="-122"/>
              </a:rPr>
              <a:t>1.2 </a:t>
            </a:r>
            <a:r>
              <a:rPr lang="zh-CN" altLang="en-US" sz="1800" b="1" dirty="0">
                <a:latin typeface="Verdana" panose="020B0604030504040204" pitchFamily="34" charset="0"/>
                <a:ea typeface="微软雅黑" panose="020B0503020204020204" pitchFamily="34" charset="-122"/>
              </a:rPr>
              <a:t>敬请阅读以下声明内容，同意请在右下方签字盖章</a:t>
            </a:r>
            <a:endParaRPr lang="en-US" altLang="zh-CN" sz="1800" b="1" dirty="0">
              <a:latin typeface="Verdana" panose="020B0604030504040204" pitchFamily="34" charset="0"/>
              <a:ea typeface="Verdana" panose="020B0604030504040204" pitchFamily="34" charset="0"/>
            </a:endParaRPr>
          </a:p>
        </p:txBody>
      </p:sp>
      <p:sp>
        <p:nvSpPr>
          <p:cNvPr id="14" name="矩形 13">
            <a:extLst>
              <a:ext uri="{FF2B5EF4-FFF2-40B4-BE49-F238E27FC236}">
                <a16:creationId xmlns:a16="http://schemas.microsoft.com/office/drawing/2014/main" id="{7A035908-CB85-4CF3-9533-45CF21150F61}"/>
              </a:ext>
            </a:extLst>
          </p:cNvPr>
          <p:cNvSpPr/>
          <p:nvPr/>
        </p:nvSpPr>
        <p:spPr>
          <a:xfrm>
            <a:off x="1071699" y="1140062"/>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申请公司必须填写本申请书，并在填写完本申请书后，以电子版的形式进行提交。</a:t>
            </a:r>
          </a:p>
        </p:txBody>
      </p:sp>
      <p:sp>
        <p:nvSpPr>
          <p:cNvPr id="15" name="矩形 14">
            <a:extLst>
              <a:ext uri="{FF2B5EF4-FFF2-40B4-BE49-F238E27FC236}">
                <a16:creationId xmlns:a16="http://schemas.microsoft.com/office/drawing/2014/main" id="{6AF74135-A121-4B90-A14F-910CCCBE825C}"/>
              </a:ext>
            </a:extLst>
          </p:cNvPr>
          <p:cNvSpPr/>
          <p:nvPr/>
        </p:nvSpPr>
        <p:spPr>
          <a:xfrm>
            <a:off x="1071699" y="1616875"/>
            <a:ext cx="9953352" cy="523220"/>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申请公司必须提交本申请书要求的所有资料，无论有意与否，由于资料不全而导致本田摩托车销售</a:t>
            </a:r>
            <a:r>
              <a:rPr lang="en-US" altLang="zh-CN" sz="1400" b="1" dirty="0">
                <a:latin typeface="Verdana" panose="020B0604030504040204" pitchFamily="34" charset="0"/>
                <a:ea typeface="微软雅黑" panose="020B0503020204020204" pitchFamily="34" charset="-122"/>
              </a:rPr>
              <a:t>(</a:t>
            </a:r>
            <a:r>
              <a:rPr lang="zh-CN" altLang="en-US" sz="1400" b="1" dirty="0">
                <a:latin typeface="Verdana" panose="020B0604030504040204" pitchFamily="34" charset="0"/>
                <a:ea typeface="微软雅黑" panose="020B0503020204020204" pitchFamily="34" charset="-122"/>
              </a:rPr>
              <a:t>上海</a:t>
            </a:r>
            <a:r>
              <a:rPr lang="en-US" altLang="zh-CN" sz="1400" b="1" dirty="0">
                <a:latin typeface="Verdana" panose="020B0604030504040204" pitchFamily="34" charset="0"/>
                <a:ea typeface="微软雅黑" panose="020B0503020204020204" pitchFamily="34" charset="-122"/>
              </a:rPr>
              <a:t>)</a:t>
            </a:r>
            <a:r>
              <a:rPr lang="zh-CN" altLang="en-US" sz="1400" b="1" dirty="0">
                <a:latin typeface="Verdana" panose="020B0604030504040204" pitchFamily="34" charset="0"/>
                <a:ea typeface="微软雅黑" panose="020B0503020204020204" pitchFamily="34" charset="-122"/>
              </a:rPr>
              <a:t>有限公司</a:t>
            </a:r>
            <a:endParaRPr lang="en-US" altLang="zh-CN" sz="1400" b="1" dirty="0">
              <a:latin typeface="Verdana" panose="020B0604030504040204" pitchFamily="34" charset="0"/>
              <a:ea typeface="微软雅黑" panose="020B0503020204020204" pitchFamily="34" charset="-122"/>
            </a:endParaRPr>
          </a:p>
          <a:p>
            <a:r>
              <a:rPr lang="zh-CN" altLang="en-US" sz="1400" b="1" dirty="0">
                <a:latin typeface="Verdana" panose="020B0604030504040204" pitchFamily="34" charset="0"/>
                <a:ea typeface="微软雅黑" panose="020B0503020204020204" pitchFamily="34" charset="-122"/>
              </a:rPr>
              <a:t>（以下简称为“</a:t>
            </a:r>
            <a:r>
              <a:rPr lang="en-US" altLang="zh-CN" sz="1400" b="1" dirty="0">
                <a:latin typeface="Verdana" panose="020B0604030504040204" pitchFamily="34" charset="0"/>
                <a:ea typeface="Verdana" panose="020B0604030504040204" pitchFamily="34" charset="0"/>
              </a:rPr>
              <a:t>HDSC</a:t>
            </a:r>
            <a:r>
              <a:rPr lang="zh-CN" altLang="en-US" sz="1400" b="1" dirty="0">
                <a:latin typeface="Verdana" panose="020B0604030504040204" pitchFamily="34" charset="0"/>
                <a:ea typeface="微软雅黑" panose="020B0503020204020204" pitchFamily="34" charset="-122"/>
              </a:rPr>
              <a:t>”）得出不利的判断，其责任由申请者承担。</a:t>
            </a:r>
          </a:p>
        </p:txBody>
      </p:sp>
      <p:sp>
        <p:nvSpPr>
          <p:cNvPr id="16" name="矩形 15">
            <a:extLst>
              <a:ext uri="{FF2B5EF4-FFF2-40B4-BE49-F238E27FC236}">
                <a16:creationId xmlns:a16="http://schemas.microsoft.com/office/drawing/2014/main" id="{1465E82F-EBF3-4B9E-9910-D7D993BD15FE}"/>
              </a:ext>
            </a:extLst>
          </p:cNvPr>
          <p:cNvSpPr/>
          <p:nvPr/>
        </p:nvSpPr>
        <p:spPr>
          <a:xfrm>
            <a:off x="1071699" y="2309133"/>
            <a:ext cx="9953352" cy="738664"/>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申请公司按照本申请书的要求提出的资料均应真实，无论有意与否，关于申请的资料有误时，</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将作出以下决定：</a:t>
            </a:r>
          </a:p>
          <a:p>
            <a:r>
              <a:rPr lang="zh-CN" altLang="en-US" sz="1400" b="1" dirty="0">
                <a:latin typeface="Verdana" panose="020B0604030504040204" pitchFamily="34" charset="0"/>
                <a:ea typeface="微软雅黑" panose="020B0503020204020204" pitchFamily="34" charset="-122"/>
              </a:rPr>
              <a:t>   （</a:t>
            </a:r>
            <a:r>
              <a:rPr lang="en-US" altLang="zh-CN" sz="1400" b="1" dirty="0">
                <a:latin typeface="Verdana" panose="020B0604030504040204" pitchFamily="34" charset="0"/>
                <a:ea typeface="微软雅黑" panose="020B0503020204020204" pitchFamily="34" charset="-122"/>
              </a:rPr>
              <a:t>1</a:t>
            </a:r>
            <a:r>
              <a:rPr lang="zh-CN" altLang="en-US" sz="1400" b="1" dirty="0">
                <a:latin typeface="Verdana" panose="020B0604030504040204" pitchFamily="34" charset="0"/>
                <a:ea typeface="微软雅黑" panose="020B0503020204020204" pitchFamily="34" charset="-122"/>
              </a:rPr>
              <a:t>）不考虑其申请； </a:t>
            </a:r>
          </a:p>
          <a:p>
            <a:r>
              <a:rPr lang="zh-CN" altLang="en-US" sz="1400" b="1" dirty="0">
                <a:latin typeface="Verdana" panose="020B0604030504040204" pitchFamily="34" charset="0"/>
                <a:ea typeface="微软雅黑" panose="020B0503020204020204" pitchFamily="34" charset="-122"/>
              </a:rPr>
              <a:t>   （</a:t>
            </a:r>
            <a:r>
              <a:rPr lang="en-US" altLang="zh-CN" sz="1400" b="1" dirty="0">
                <a:latin typeface="Verdana" panose="020B0604030504040204" pitchFamily="34" charset="0"/>
                <a:ea typeface="微软雅黑" panose="020B0503020204020204" pitchFamily="34" charset="-122"/>
              </a:rPr>
              <a:t>2</a:t>
            </a:r>
            <a:r>
              <a:rPr lang="zh-CN" altLang="en-US" sz="1400" b="1" dirty="0">
                <a:latin typeface="Verdana" panose="020B0604030504040204" pitchFamily="34" charset="0"/>
                <a:ea typeface="微软雅黑" panose="020B0503020204020204" pitchFamily="34" charset="-122"/>
              </a:rPr>
              <a:t>）立即中止</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与其或其投资成立的特约销售服务店履行的代理店基本合同。</a:t>
            </a:r>
          </a:p>
        </p:txBody>
      </p:sp>
      <p:sp>
        <p:nvSpPr>
          <p:cNvPr id="17" name="矩形 16">
            <a:extLst>
              <a:ext uri="{FF2B5EF4-FFF2-40B4-BE49-F238E27FC236}">
                <a16:creationId xmlns:a16="http://schemas.microsoft.com/office/drawing/2014/main" id="{FA7DABB3-D147-4284-BE26-018985CB6B55}"/>
              </a:ext>
            </a:extLst>
          </p:cNvPr>
          <p:cNvSpPr/>
          <p:nvPr/>
        </p:nvSpPr>
        <p:spPr>
          <a:xfrm>
            <a:off x="1071699" y="3432277"/>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申请公司同意由申请公司全额负担其申请过程中所产生的费用。</a:t>
            </a:r>
          </a:p>
        </p:txBody>
      </p:sp>
      <p:sp>
        <p:nvSpPr>
          <p:cNvPr id="18" name="矩形 17">
            <a:extLst>
              <a:ext uri="{FF2B5EF4-FFF2-40B4-BE49-F238E27FC236}">
                <a16:creationId xmlns:a16="http://schemas.microsoft.com/office/drawing/2014/main" id="{4A0690F3-E26F-48BF-90FC-119D9250CD7B}"/>
              </a:ext>
            </a:extLst>
          </p:cNvPr>
          <p:cNvSpPr/>
          <p:nvPr/>
        </p:nvSpPr>
        <p:spPr>
          <a:xfrm>
            <a:off x="1071699" y="3909091"/>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调查需要核对的资料，该调査不会侵犯其隐私。</a:t>
            </a:r>
          </a:p>
        </p:txBody>
      </p:sp>
      <p:sp>
        <p:nvSpPr>
          <p:cNvPr id="19" name="矩形 18">
            <a:extLst>
              <a:ext uri="{FF2B5EF4-FFF2-40B4-BE49-F238E27FC236}">
                <a16:creationId xmlns:a16="http://schemas.microsoft.com/office/drawing/2014/main" id="{F47D47DC-B31B-47A5-935D-402B328595B0}"/>
              </a:ext>
            </a:extLst>
          </p:cNvPr>
          <p:cNvSpPr/>
          <p:nvPr/>
        </p:nvSpPr>
        <p:spPr>
          <a:xfrm>
            <a:off x="1071699" y="4385904"/>
            <a:ext cx="9953352" cy="309600"/>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申请公司同意在其申请过程中，向</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提供的所有文件或其副本、照片等记录，由</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保管，不予返还。</a:t>
            </a:r>
          </a:p>
        </p:txBody>
      </p:sp>
      <p:sp>
        <p:nvSpPr>
          <p:cNvPr id="20" name="矩形 19">
            <a:extLst>
              <a:ext uri="{FF2B5EF4-FFF2-40B4-BE49-F238E27FC236}">
                <a16:creationId xmlns:a16="http://schemas.microsoft.com/office/drawing/2014/main" id="{D0795B3E-5EBD-4B6E-9F9F-63E1F4FB6368}"/>
              </a:ext>
            </a:extLst>
          </p:cNvPr>
          <p:cNvSpPr/>
          <p:nvPr/>
        </p:nvSpPr>
        <p:spPr>
          <a:xfrm>
            <a:off x="1071699" y="4864542"/>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对于申请公司所提交的全部资料，</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将给予严格保密。</a:t>
            </a:r>
          </a:p>
        </p:txBody>
      </p:sp>
    </p:spTree>
    <p:extLst>
      <p:ext uri="{BB962C8B-B14F-4D97-AF65-F5344CB8AC3E}">
        <p14:creationId xmlns:p14="http://schemas.microsoft.com/office/powerpoint/2010/main" val="87570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申请信息</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graphicFrame>
        <p:nvGraphicFramePr>
          <p:cNvPr id="4" name="表格 3">
            <a:extLst>
              <a:ext uri="{FF2B5EF4-FFF2-40B4-BE49-F238E27FC236}">
                <a16:creationId xmlns:a16="http://schemas.microsoft.com/office/drawing/2014/main" id="{22132E86-56E8-4C74-9D45-BFDA544C206B}"/>
              </a:ext>
            </a:extLst>
          </p:cNvPr>
          <p:cNvGraphicFramePr>
            <a:graphicFrameLocks noGrp="1"/>
          </p:cNvGraphicFramePr>
          <p:nvPr>
            <p:extLst>
              <p:ext uri="{D42A27DB-BD31-4B8C-83A1-F6EECF244321}">
                <p14:modId xmlns:p14="http://schemas.microsoft.com/office/powerpoint/2010/main" val="2411922084"/>
              </p:ext>
            </p:extLst>
          </p:nvPr>
        </p:nvGraphicFramePr>
        <p:xfrm>
          <a:off x="1851594" y="1010730"/>
          <a:ext cx="8488810" cy="5148000"/>
        </p:xfrm>
        <a:graphic>
          <a:graphicData uri="http://schemas.openxmlformats.org/drawingml/2006/table">
            <a:tbl>
              <a:tblPr/>
              <a:tblGrid>
                <a:gridCol w="1032571">
                  <a:extLst>
                    <a:ext uri="{9D8B030D-6E8A-4147-A177-3AD203B41FA5}">
                      <a16:colId xmlns:a16="http://schemas.microsoft.com/office/drawing/2014/main" val="229310646"/>
                    </a:ext>
                  </a:extLst>
                </a:gridCol>
                <a:gridCol w="2056239">
                  <a:extLst>
                    <a:ext uri="{9D8B030D-6E8A-4147-A177-3AD203B41FA5}">
                      <a16:colId xmlns:a16="http://schemas.microsoft.com/office/drawing/2014/main" val="1777826803"/>
                    </a:ext>
                  </a:extLst>
                </a:gridCol>
                <a:gridCol w="5400000">
                  <a:extLst>
                    <a:ext uri="{9D8B030D-6E8A-4147-A177-3AD203B41FA5}">
                      <a16:colId xmlns:a16="http://schemas.microsoft.com/office/drawing/2014/main" val="867464421"/>
                    </a:ext>
                  </a:extLst>
                </a:gridCol>
              </a:tblGrid>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出资申请地区（省份城市）</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644733"/>
                  </a:ext>
                </a:extLst>
              </a:tr>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申请公司</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kumimoji="1" lang="ja-JP" altLang="en-US"/>
                    </a:p>
                  </a:txBody>
                  <a:tcPr/>
                </a:tc>
                <a:tc>
                  <a:txBody>
                    <a:bodyPr/>
                    <a:lstStyle/>
                    <a:p>
                      <a:pPr algn="ctr" fontAlgn="ctr"/>
                      <a:endParaRPr lang="ja-JP" altLang="en-US" sz="1600" b="0"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217649"/>
                  </a:ext>
                </a:extLst>
              </a:tr>
              <a:tr h="468000">
                <a:tc rowSpan="4">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申请人</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申请人姓名</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2079718"/>
                  </a:ext>
                </a:extLst>
              </a:tr>
              <a:tr h="468000">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申请人职务</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526812"/>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电话</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2705413"/>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邮箱</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9963694"/>
                  </a:ext>
                </a:extLst>
              </a:tr>
              <a:tr h="468000">
                <a:tc rowSpan="4">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联络人姓名</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675787"/>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联络人职务</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995148"/>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电话</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3463702"/>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邮箱</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5974837"/>
                  </a:ext>
                </a:extLst>
              </a:tr>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申请日期</a:t>
                      </a:r>
                      <a:endParaRPr lang="ja-JP" altLang="en-US" sz="1600" b="1"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CC"/>
                    </a:solidFill>
                  </a:tcPr>
                </a:tc>
                <a:tc hMerge="1">
                  <a:txBody>
                    <a:bodyPr/>
                    <a:lstStyle/>
                    <a:p>
                      <a:pPr algn="ctr" fontAlgn="ctr"/>
                      <a:endParaRPr lang="ja-JP"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181" marR="6181" marT="6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600" b="0"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0880306"/>
                  </a:ext>
                </a:extLst>
              </a:tr>
            </a:tbl>
          </a:graphicData>
        </a:graphic>
      </p:graphicFrame>
      <p:sp>
        <p:nvSpPr>
          <p:cNvPr id="57" name="Text Box 11">
            <a:extLst>
              <a:ext uri="{FF2B5EF4-FFF2-40B4-BE49-F238E27FC236}">
                <a16:creationId xmlns:a16="http://schemas.microsoft.com/office/drawing/2014/main" id="{546A6C55-4B76-4F79-B829-3DA71F847B9B}"/>
              </a:ext>
            </a:extLst>
          </p:cNvPr>
          <p:cNvSpPr txBox="1">
            <a:spLocks noChangeArrowheads="1"/>
          </p:cNvSpPr>
          <p:nvPr/>
        </p:nvSpPr>
        <p:spPr bwMode="auto">
          <a:xfrm>
            <a:off x="1619250" y="606425"/>
            <a:ext cx="46089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zh-CN" sz="1800" b="1" dirty="0">
                <a:latin typeface="Verdana" panose="020B0604030504040204" pitchFamily="34" charset="0"/>
                <a:ea typeface="Verdana" panose="020B0604030504040204" pitchFamily="34" charset="0"/>
              </a:rPr>
              <a:t>1.3  </a:t>
            </a:r>
            <a:r>
              <a:rPr lang="zh-CN" altLang="en-US" sz="1800" b="1" dirty="0">
                <a:latin typeface="Verdana" panose="020B0604030504040204" pitchFamily="34" charset="0"/>
                <a:ea typeface="Verdana" panose="020B0604030504040204" pitchFamily="34" charset="0"/>
              </a:rPr>
              <a:t>请在下表中填写出资</a:t>
            </a:r>
            <a:r>
              <a:rPr lang="zh-CN" altLang="en-US" sz="1800" b="1" dirty="0">
                <a:latin typeface="Verdana" panose="020B0604030504040204" pitchFamily="34" charset="0"/>
                <a:ea typeface="微软雅黑" panose="020B0503020204020204" pitchFamily="34" charset="-122"/>
              </a:rPr>
              <a:t>申请的基本信息</a:t>
            </a:r>
            <a:endParaRPr lang="zh-CN" altLang="en-US" sz="2000" b="1" dirty="0">
              <a:latin typeface="Verdan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117290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2" name="Text Box 11">
            <a:extLst>
              <a:ext uri="{FF2B5EF4-FFF2-40B4-BE49-F238E27FC236}">
                <a16:creationId xmlns:a16="http://schemas.microsoft.com/office/drawing/2014/main" id="{A1FB3E45-F08A-4200-B4A8-EC03F6D94032}"/>
              </a:ext>
            </a:extLst>
          </p:cNvPr>
          <p:cNvSpPr txBox="1">
            <a:spLocks noChangeArrowheads="1"/>
          </p:cNvSpPr>
          <p:nvPr/>
        </p:nvSpPr>
        <p:spPr bwMode="auto">
          <a:xfrm>
            <a:off x="1619250" y="606425"/>
            <a:ext cx="65838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Verdana" panose="020B0604030504040204" pitchFamily="34" charset="0"/>
              </a:rPr>
              <a:t>请在下表中填写</a:t>
            </a:r>
            <a:r>
              <a:rPr lang="zh-CN" altLang="en-US" sz="1800" b="1" dirty="0">
                <a:latin typeface="Verdana" panose="020B0604030504040204" pitchFamily="34" charset="0"/>
                <a:ea typeface="微软雅黑" panose="020B0503020204020204" pitchFamily="34" charset="-122"/>
              </a:rPr>
              <a:t>申请公司的基本信息</a:t>
            </a:r>
            <a:r>
              <a:rPr lang="zh-CN" altLang="en-US" sz="1400" b="1" dirty="0">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211">
            <a:extLst>
              <a:ext uri="{FF2B5EF4-FFF2-40B4-BE49-F238E27FC236}">
                <a16:creationId xmlns:a16="http://schemas.microsoft.com/office/drawing/2014/main" id="{2A852E1F-DC87-46DE-86FB-2B2BCC1D75AB}"/>
              </a:ext>
            </a:extLst>
          </p:cNvPr>
          <p:cNvGraphicFramePr>
            <a:graphicFrameLocks noGrp="1"/>
          </p:cNvGraphicFramePr>
          <p:nvPr>
            <p:extLst>
              <p:ext uri="{D42A27DB-BD31-4B8C-83A1-F6EECF244321}">
                <p14:modId xmlns:p14="http://schemas.microsoft.com/office/powerpoint/2010/main" val="3753446560"/>
              </p:ext>
            </p:extLst>
          </p:nvPr>
        </p:nvGraphicFramePr>
        <p:xfrm>
          <a:off x="1632000" y="977335"/>
          <a:ext cx="8928000" cy="4154192"/>
        </p:xfrm>
        <a:graphic>
          <a:graphicData uri="http://schemas.openxmlformats.org/drawingml/2006/table">
            <a:tbl>
              <a:tblPr/>
              <a:tblGrid>
                <a:gridCol w="1584000">
                  <a:extLst>
                    <a:ext uri="{9D8B030D-6E8A-4147-A177-3AD203B41FA5}">
                      <a16:colId xmlns:a16="http://schemas.microsoft.com/office/drawing/2014/main" val="1309613935"/>
                    </a:ext>
                  </a:extLst>
                </a:gridCol>
                <a:gridCol w="2340000">
                  <a:extLst>
                    <a:ext uri="{9D8B030D-6E8A-4147-A177-3AD203B41FA5}">
                      <a16:colId xmlns:a16="http://schemas.microsoft.com/office/drawing/2014/main" val="4102838393"/>
                    </a:ext>
                  </a:extLst>
                </a:gridCol>
                <a:gridCol w="792000">
                  <a:extLst>
                    <a:ext uri="{9D8B030D-6E8A-4147-A177-3AD203B41FA5}">
                      <a16:colId xmlns:a16="http://schemas.microsoft.com/office/drawing/2014/main" val="2915362950"/>
                    </a:ext>
                  </a:extLst>
                </a:gridCol>
                <a:gridCol w="792000">
                  <a:extLst>
                    <a:ext uri="{9D8B030D-6E8A-4147-A177-3AD203B41FA5}">
                      <a16:colId xmlns:a16="http://schemas.microsoft.com/office/drawing/2014/main" val="1254176192"/>
                    </a:ext>
                  </a:extLst>
                </a:gridCol>
                <a:gridCol w="1620000">
                  <a:extLst>
                    <a:ext uri="{9D8B030D-6E8A-4147-A177-3AD203B41FA5}">
                      <a16:colId xmlns:a16="http://schemas.microsoft.com/office/drawing/2014/main" val="2287073645"/>
                    </a:ext>
                  </a:extLst>
                </a:gridCol>
                <a:gridCol w="792000">
                  <a:extLst>
                    <a:ext uri="{9D8B030D-6E8A-4147-A177-3AD203B41FA5}">
                      <a16:colId xmlns:a16="http://schemas.microsoft.com/office/drawing/2014/main" val="1142197863"/>
                    </a:ext>
                  </a:extLst>
                </a:gridCol>
                <a:gridCol w="1008000">
                  <a:extLst>
                    <a:ext uri="{9D8B030D-6E8A-4147-A177-3AD203B41FA5}">
                      <a16:colId xmlns:a16="http://schemas.microsoft.com/office/drawing/2014/main" val="2773730409"/>
                    </a:ext>
                  </a:extLst>
                </a:gridCol>
              </a:tblGrid>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公司名称：</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023016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公司营业地址：</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1419071"/>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主营业务：</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kern="1200" cap="none" normalizeH="0" baseline="0" dirty="0">
                        <a:ln>
                          <a:noFill/>
                        </a:ln>
                        <a:solidFill>
                          <a:schemeClr val="tx1"/>
                        </a:solidFill>
                        <a:effectLst/>
                        <a:latin typeface="Verdana" panose="020B0604030504040204" pitchFamily="34" charset="0"/>
                        <a:cs typeface="+mn-cs"/>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kern="1200" cap="none" normalizeH="0" baseline="0" dirty="0">
                        <a:ln>
                          <a:noFill/>
                        </a:ln>
                        <a:solidFill>
                          <a:schemeClr val="tx1"/>
                        </a:solidFill>
                        <a:effectLst/>
                        <a:latin typeface="Verdana" panose="020B0604030504040204" pitchFamily="34" charset="0"/>
                        <a:cs typeface="+mn-cs"/>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4006980"/>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注册资本：</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588552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电话</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传真：</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公司股东及出资比例</a:t>
                      </a:r>
                    </a:p>
                  </a:txBody>
                  <a:tcPr marT="45687" marB="45687"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股东①</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比例①</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97738799"/>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电子邮箱：</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股东②</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比例②</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8640822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年度营业额：</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股东③</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比例③</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30689232"/>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年度净利润：</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股东④</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比例④</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1230107"/>
                  </a:ext>
                </a:extLst>
              </a:tr>
            </a:tbl>
          </a:graphicData>
        </a:graphic>
      </p:graphicFrame>
      <p:sp>
        <p:nvSpPr>
          <p:cNvPr id="16" name="Text Box 68">
            <a:extLst>
              <a:ext uri="{FF2B5EF4-FFF2-40B4-BE49-F238E27FC236}">
                <a16:creationId xmlns:a16="http://schemas.microsoft.com/office/drawing/2014/main" id="{38C9EB14-00FA-491B-8022-0D9932A94B78}"/>
              </a:ext>
            </a:extLst>
          </p:cNvPr>
          <p:cNvSpPr txBox="1">
            <a:spLocks noChangeArrowheads="1"/>
          </p:cNvSpPr>
          <p:nvPr/>
        </p:nvSpPr>
        <p:spPr bwMode="auto">
          <a:xfrm>
            <a:off x="1905259" y="5145525"/>
            <a:ext cx="4256293" cy="109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nSpc>
                <a:spcPts val="2000"/>
              </a:lnSpc>
              <a:spcBef>
                <a:spcPct val="0"/>
              </a:spcBef>
              <a:buNone/>
            </a:pPr>
            <a:r>
              <a:rPr lang="en-US" altLang="zh-CN" sz="1400" b="1" dirty="0">
                <a:latin typeface="Verdana" panose="020B0604030504040204" pitchFamily="34" charset="0"/>
                <a:ea typeface="Verdana" panose="020B0604030504040204" pitchFamily="34" charset="0"/>
              </a:rPr>
              <a:t>※  </a:t>
            </a:r>
            <a:r>
              <a:rPr lang="zh-CN" altLang="en-US" sz="1400" b="1" dirty="0">
                <a:latin typeface="Verdana" panose="020B0604030504040204" pitchFamily="34" charset="0"/>
                <a:ea typeface="微软雅黑" panose="020B0503020204020204" pitchFamily="34" charset="-122"/>
              </a:rPr>
              <a:t>请</a:t>
            </a:r>
            <a:r>
              <a:rPr lang="zh-CN" altLang="en-US" sz="1400" b="1" dirty="0">
                <a:solidFill>
                  <a:srgbClr val="FF0000"/>
                </a:solidFill>
                <a:latin typeface="Verdana" panose="020B0604030504040204" pitchFamily="34" charset="0"/>
                <a:ea typeface="微软雅黑" panose="020B0503020204020204" pitchFamily="34" charset="-122"/>
              </a:rPr>
              <a:t>在纸质版申请书中以附件形式提交</a:t>
            </a:r>
            <a:r>
              <a:rPr lang="zh-CN" altLang="en-US" sz="1400" b="1" dirty="0">
                <a:latin typeface="Verdana" panose="020B0604030504040204" pitchFamily="34" charset="0"/>
                <a:ea typeface="微软雅黑" panose="020B0503020204020204" pitchFamily="34" charset="-122"/>
              </a:rPr>
              <a:t>以下资料：</a:t>
            </a:r>
            <a:endParaRPr lang="en-US" altLang="zh-CN" sz="1400" b="1" dirty="0">
              <a:latin typeface="Verdana" panose="020B0604030504040204" pitchFamily="34" charset="0"/>
              <a:ea typeface="Verdana" panose="020B0604030504040204" pitchFamily="34" charset="0"/>
            </a:endParaRP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1</a:t>
            </a:r>
            <a:r>
              <a:rPr lang="zh-CN" altLang="en-US" sz="1400" b="1" dirty="0">
                <a:latin typeface="Verdana" panose="020B0604030504040204" pitchFamily="34" charset="0"/>
                <a:ea typeface="微软雅黑" panose="020B0503020204020204" pitchFamily="34" charset="-122"/>
              </a:rPr>
              <a:t>）管理层的履历表</a:t>
            </a: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2</a:t>
            </a:r>
            <a:r>
              <a:rPr lang="zh-CN" altLang="en-US" sz="1400" b="1" dirty="0">
                <a:latin typeface="Verdana" panose="020B0604030504040204" pitchFamily="34" charset="0"/>
                <a:ea typeface="微软雅黑" panose="020B0503020204020204" pitchFamily="34" charset="-122"/>
              </a:rPr>
              <a:t>）现有组织架构和员工状况一览表</a:t>
            </a: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3</a:t>
            </a:r>
            <a:r>
              <a:rPr lang="zh-CN" altLang="en-US" sz="1400" b="1" dirty="0">
                <a:latin typeface="Verdana" panose="020B0604030504040204" pitchFamily="34" charset="0"/>
                <a:ea typeface="微软雅黑" panose="020B0503020204020204" pitchFamily="34" charset="-122"/>
              </a:rPr>
              <a:t>）能够全面反映当前经营场地</a:t>
            </a:r>
            <a:r>
              <a:rPr lang="en-US" altLang="zh-CN" sz="1400" b="1" dirty="0">
                <a:latin typeface="Verdana" panose="020B0604030504040204" pitchFamily="34" charset="0"/>
                <a:ea typeface="Verdana" panose="020B0604030504040204" pitchFamily="34" charset="0"/>
              </a:rPr>
              <a:t>/</a:t>
            </a:r>
            <a:r>
              <a:rPr lang="zh-CN" altLang="en-US" sz="1400" b="1" dirty="0">
                <a:latin typeface="Verdana" panose="020B0604030504040204" pitchFamily="34" charset="0"/>
                <a:ea typeface="微软雅黑" panose="020B0503020204020204" pitchFamily="34" charset="-122"/>
              </a:rPr>
              <a:t>状况等的照片</a:t>
            </a:r>
          </a:p>
        </p:txBody>
      </p:sp>
    </p:spTree>
    <p:extLst>
      <p:ext uri="{BB962C8B-B14F-4D97-AF65-F5344CB8AC3E}">
        <p14:creationId xmlns:p14="http://schemas.microsoft.com/office/powerpoint/2010/main" val="34726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2" name="Text Box 11">
            <a:extLst>
              <a:ext uri="{FF2B5EF4-FFF2-40B4-BE49-F238E27FC236}">
                <a16:creationId xmlns:a16="http://schemas.microsoft.com/office/drawing/2014/main" id="{A1FB3E45-F08A-4200-B4A8-EC03F6D94032}"/>
              </a:ext>
            </a:extLst>
          </p:cNvPr>
          <p:cNvSpPr txBox="1">
            <a:spLocks noChangeArrowheads="1"/>
          </p:cNvSpPr>
          <p:nvPr/>
        </p:nvSpPr>
        <p:spPr bwMode="auto">
          <a:xfrm>
            <a:off x="1619250" y="606425"/>
            <a:ext cx="559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微软雅黑" panose="020B0503020204020204" pitchFamily="34" charset="-122"/>
              </a:rPr>
              <a:t>请在下框内以图片形式粘贴申请公司的营业执照</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211">
            <a:extLst>
              <a:ext uri="{FF2B5EF4-FFF2-40B4-BE49-F238E27FC236}">
                <a16:creationId xmlns:a16="http://schemas.microsoft.com/office/drawing/2014/main" id="{2A852E1F-DC87-46DE-86FB-2B2BCC1D75AB}"/>
              </a:ext>
            </a:extLst>
          </p:cNvPr>
          <p:cNvGraphicFramePr>
            <a:graphicFrameLocks noGrp="1"/>
          </p:cNvGraphicFramePr>
          <p:nvPr>
            <p:extLst>
              <p:ext uri="{D42A27DB-BD31-4B8C-83A1-F6EECF244321}">
                <p14:modId xmlns:p14="http://schemas.microsoft.com/office/powerpoint/2010/main" val="3476385157"/>
              </p:ext>
            </p:extLst>
          </p:nvPr>
        </p:nvGraphicFramePr>
        <p:xfrm>
          <a:off x="1690688" y="1255637"/>
          <a:ext cx="8820000" cy="4941193"/>
        </p:xfrm>
        <a:graphic>
          <a:graphicData uri="http://schemas.openxmlformats.org/drawingml/2006/table">
            <a:tbl>
              <a:tblPr/>
              <a:tblGrid>
                <a:gridCol w="8820000">
                  <a:extLst>
                    <a:ext uri="{9D8B030D-6E8A-4147-A177-3AD203B41FA5}">
                      <a16:colId xmlns:a16="http://schemas.microsoft.com/office/drawing/2014/main" val="1309613935"/>
                    </a:ext>
                  </a:extLst>
                </a:gridCol>
              </a:tblGrid>
              <a:tr h="494119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10230161"/>
                  </a:ext>
                </a:extLst>
              </a:tr>
            </a:tbl>
          </a:graphicData>
        </a:graphic>
      </p:graphicFrame>
      <p:sp>
        <p:nvSpPr>
          <p:cNvPr id="11" name="Text Box 68">
            <a:extLst>
              <a:ext uri="{FF2B5EF4-FFF2-40B4-BE49-F238E27FC236}">
                <a16:creationId xmlns:a16="http://schemas.microsoft.com/office/drawing/2014/main" id="{1A2E0661-9F1D-447D-97E8-94B1BFC8EF41}"/>
              </a:ext>
            </a:extLst>
          </p:cNvPr>
          <p:cNvSpPr txBox="1">
            <a:spLocks noChangeArrowheads="1"/>
          </p:cNvSpPr>
          <p:nvPr/>
        </p:nvSpPr>
        <p:spPr bwMode="auto">
          <a:xfrm>
            <a:off x="1887700" y="947860"/>
            <a:ext cx="5400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400" b="1" dirty="0">
                <a:latin typeface="Verdana" panose="020B0604030504040204" pitchFamily="34" charset="0"/>
                <a:ea typeface="Verdana" panose="020B0604030504040204" pitchFamily="34" charset="0"/>
              </a:rPr>
              <a:t>※  </a:t>
            </a:r>
            <a:r>
              <a:rPr lang="zh-CN" altLang="en-US" sz="1400" b="1" dirty="0">
                <a:latin typeface="Verdana" panose="020B0604030504040204" pitchFamily="34" charset="0"/>
                <a:ea typeface="微软雅黑" panose="020B0503020204020204" pitchFamily="34" charset="-122"/>
              </a:rPr>
              <a:t>图片</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需清晰可见，</a:t>
            </a:r>
            <a:r>
              <a:rPr lang="zh-CN" altLang="en-US" sz="1400" b="1" dirty="0">
                <a:latin typeface="Verdana" panose="020B0604030504040204" pitchFamily="34" charset="0"/>
                <a:ea typeface="微软雅黑" panose="020B0503020204020204" pitchFamily="34" charset="-122"/>
              </a:rPr>
              <a:t>并</a:t>
            </a:r>
            <a:r>
              <a:rPr lang="zh-CN" altLang="en-US" sz="1400" b="1" dirty="0">
                <a:solidFill>
                  <a:srgbClr val="FF0000"/>
                </a:solidFill>
                <a:latin typeface="Verdana" panose="020B0604030504040204" pitchFamily="34" charset="0"/>
                <a:ea typeface="微软雅黑" panose="020B0503020204020204" pitchFamily="34" charset="-122"/>
              </a:rPr>
              <a:t>以附件形式提交扫描件及复印件</a:t>
            </a:r>
            <a:endParaRPr lang="en-US" altLang="zh-CN" sz="1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8176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1" name="Text Box 7">
            <a:extLst>
              <a:ext uri="{FF2B5EF4-FFF2-40B4-BE49-F238E27FC236}">
                <a16:creationId xmlns:a16="http://schemas.microsoft.com/office/drawing/2014/main" id="{F3EB15B4-2C9D-4456-B7DC-37DD7973F2DD}"/>
              </a:ext>
            </a:extLst>
          </p:cNvPr>
          <p:cNvSpPr txBox="1">
            <a:spLocks noChangeArrowheads="1"/>
          </p:cNvSpPr>
          <p:nvPr/>
        </p:nvSpPr>
        <p:spPr bwMode="auto">
          <a:xfrm>
            <a:off x="1619251" y="606425"/>
            <a:ext cx="64203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Verdana" panose="020B0604030504040204" pitchFamily="34" charset="0"/>
              </a:rPr>
              <a:t>请在下表中填写</a:t>
            </a:r>
            <a:r>
              <a:rPr lang="zh-CN" altLang="en-US" sz="1800" b="1" dirty="0">
                <a:latin typeface="Verdana" panose="020B0604030504040204" pitchFamily="34" charset="0"/>
                <a:ea typeface="微软雅黑" panose="020B0503020204020204" pitchFamily="34" charset="-122"/>
              </a:rPr>
              <a:t>申请公司的相关信息</a:t>
            </a:r>
            <a:r>
              <a:rPr lang="zh-CN" altLang="en-US" sz="1400" b="1" dirty="0">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latin typeface="Verdana" panose="020B0604030504040204" pitchFamily="34" charset="0"/>
              <a:ea typeface="微软雅黑" panose="020B0503020204020204" pitchFamily="34" charset="-122"/>
            </a:endParaRPr>
          </a:p>
        </p:txBody>
      </p:sp>
      <p:graphicFrame>
        <p:nvGraphicFramePr>
          <p:cNvPr id="15" name="Group 74">
            <a:extLst>
              <a:ext uri="{FF2B5EF4-FFF2-40B4-BE49-F238E27FC236}">
                <a16:creationId xmlns:a16="http://schemas.microsoft.com/office/drawing/2014/main" id="{678AF512-CA61-4D17-AB2E-F880B8BD0AA1}"/>
              </a:ext>
            </a:extLst>
          </p:cNvPr>
          <p:cNvGraphicFramePr>
            <a:graphicFrameLocks noGrp="1"/>
          </p:cNvGraphicFramePr>
          <p:nvPr>
            <p:extLst>
              <p:ext uri="{D42A27DB-BD31-4B8C-83A1-F6EECF244321}">
                <p14:modId xmlns:p14="http://schemas.microsoft.com/office/powerpoint/2010/main" val="1504254832"/>
              </p:ext>
            </p:extLst>
          </p:nvPr>
        </p:nvGraphicFramePr>
        <p:xfrm>
          <a:off x="1619250" y="1028700"/>
          <a:ext cx="8964000" cy="5184000"/>
        </p:xfrm>
        <a:graphic>
          <a:graphicData uri="http://schemas.openxmlformats.org/drawingml/2006/table">
            <a:tbl>
              <a:tblPr/>
              <a:tblGrid>
                <a:gridCol w="3960000">
                  <a:extLst>
                    <a:ext uri="{9D8B030D-6E8A-4147-A177-3AD203B41FA5}">
                      <a16:colId xmlns:a16="http://schemas.microsoft.com/office/drawing/2014/main" val="4135094468"/>
                    </a:ext>
                  </a:extLst>
                </a:gridCol>
                <a:gridCol w="5004000">
                  <a:extLst>
                    <a:ext uri="{9D8B030D-6E8A-4147-A177-3AD203B41FA5}">
                      <a16:colId xmlns:a16="http://schemas.microsoft.com/office/drawing/2014/main" val="1168538336"/>
                    </a:ext>
                  </a:extLst>
                </a:gridCol>
              </a:tblGrid>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公司的大事记，包括获得的行业资质和奖项等：</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6325011"/>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请阐述您的业务优势：</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5255584"/>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申请公司是否有零售业务经验，特别是在汽车、</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摩托车（如有请详细说明）：</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5638448"/>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申请公司是否有组织活动的经验</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（汽车摩托车及相关赛车运动）：</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3400677"/>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若有特约经销品牌，</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请列明授权厂家，授权合约时间及开业日期：</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7196489"/>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其他补充信息：</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3676140"/>
                  </a:ext>
                </a:extLst>
              </a:tr>
            </a:tbl>
          </a:graphicData>
        </a:graphic>
      </p:graphicFrame>
    </p:spTree>
    <p:extLst>
      <p:ext uri="{BB962C8B-B14F-4D97-AF65-F5344CB8AC3E}">
        <p14:creationId xmlns:p14="http://schemas.microsoft.com/office/powerpoint/2010/main" val="167550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经营状况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64">
            <a:extLst>
              <a:ext uri="{FF2B5EF4-FFF2-40B4-BE49-F238E27FC236}">
                <a16:creationId xmlns:a16="http://schemas.microsoft.com/office/drawing/2014/main" id="{DCAF44C0-B718-4A54-9910-82D111FFCD60}"/>
              </a:ext>
            </a:extLst>
          </p:cNvPr>
          <p:cNvGraphicFramePr>
            <a:graphicFrameLocks noGrp="1"/>
          </p:cNvGraphicFramePr>
          <p:nvPr>
            <p:extLst>
              <p:ext uri="{D42A27DB-BD31-4B8C-83A1-F6EECF244321}">
                <p14:modId xmlns:p14="http://schemas.microsoft.com/office/powerpoint/2010/main" val="4050166065"/>
              </p:ext>
            </p:extLst>
          </p:nvPr>
        </p:nvGraphicFramePr>
        <p:xfrm>
          <a:off x="1848000" y="2549630"/>
          <a:ext cx="8496000" cy="1440000"/>
        </p:xfrm>
        <a:graphic>
          <a:graphicData uri="http://schemas.openxmlformats.org/drawingml/2006/table">
            <a:tbl>
              <a:tblPr/>
              <a:tblGrid>
                <a:gridCol w="2016000">
                  <a:extLst>
                    <a:ext uri="{9D8B030D-6E8A-4147-A177-3AD203B41FA5}">
                      <a16:colId xmlns:a16="http://schemas.microsoft.com/office/drawing/2014/main" val="369689998"/>
                    </a:ext>
                  </a:extLst>
                </a:gridCol>
                <a:gridCol w="2160000">
                  <a:extLst>
                    <a:ext uri="{9D8B030D-6E8A-4147-A177-3AD203B41FA5}">
                      <a16:colId xmlns:a16="http://schemas.microsoft.com/office/drawing/2014/main" val="3578336560"/>
                    </a:ext>
                  </a:extLst>
                </a:gridCol>
                <a:gridCol w="2160000">
                  <a:extLst>
                    <a:ext uri="{9D8B030D-6E8A-4147-A177-3AD203B41FA5}">
                      <a16:colId xmlns:a16="http://schemas.microsoft.com/office/drawing/2014/main" val="2476185643"/>
                    </a:ext>
                  </a:extLst>
                </a:gridCol>
                <a:gridCol w="2160000">
                  <a:extLst>
                    <a:ext uri="{9D8B030D-6E8A-4147-A177-3AD203B41FA5}">
                      <a16:colId xmlns:a16="http://schemas.microsoft.com/office/drawing/2014/main" val="1555761240"/>
                    </a:ext>
                  </a:extLst>
                </a:gridCol>
              </a:tblGrid>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2022</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2023</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2024</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2473375147"/>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年度总销售台数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1911643"/>
                  </a:ext>
                </a:extLst>
              </a:tr>
              <a:tr h="360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年度来店总售后台数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3968222"/>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开店后的总销售台数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3189229"/>
                  </a:ext>
                </a:extLst>
              </a:tr>
            </a:tbl>
          </a:graphicData>
        </a:graphic>
      </p:graphicFrame>
      <p:sp>
        <p:nvSpPr>
          <p:cNvPr id="18" name="Rectangle 63">
            <a:extLst>
              <a:ext uri="{FF2B5EF4-FFF2-40B4-BE49-F238E27FC236}">
                <a16:creationId xmlns:a16="http://schemas.microsoft.com/office/drawing/2014/main" id="{C48EC8C5-94A3-45C2-8FB1-DBC57FBFD2B1}"/>
              </a:ext>
            </a:extLst>
          </p:cNvPr>
          <p:cNvSpPr>
            <a:spLocks noChangeArrowheads="1"/>
          </p:cNvSpPr>
          <p:nvPr/>
        </p:nvSpPr>
        <p:spPr bwMode="auto">
          <a:xfrm>
            <a:off x="1600199" y="619125"/>
            <a:ext cx="684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rPr>
              <a:t>2.2  </a:t>
            </a:r>
            <a:r>
              <a:rPr lang="zh-CN" altLang="en-US" sz="1800" b="1" dirty="0">
                <a:solidFill>
                  <a:srgbClr val="000000"/>
                </a:solidFill>
                <a:latin typeface="Verdana" panose="020B0604030504040204" pitchFamily="34" charset="0"/>
                <a:ea typeface="Verdana" panose="020B0604030504040204" pitchFamily="34"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rPr>
              <a:t>最近三年的经营数据</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1800" b="1" dirty="0">
              <a:solidFill>
                <a:srgbClr val="000000"/>
              </a:solidFill>
              <a:latin typeface="Verdana" panose="020B0604030504040204" pitchFamily="34" charset="0"/>
              <a:ea typeface="微软雅黑" panose="020B0503020204020204" pitchFamily="34" charset="-122"/>
            </a:endParaRPr>
          </a:p>
        </p:txBody>
      </p:sp>
      <p:sp>
        <p:nvSpPr>
          <p:cNvPr id="15" name="Rectangle 63">
            <a:extLst>
              <a:ext uri="{FF2B5EF4-FFF2-40B4-BE49-F238E27FC236}">
                <a16:creationId xmlns:a16="http://schemas.microsoft.com/office/drawing/2014/main" id="{62C0FD6B-2C3D-4AFB-A62A-0B3E796B3A76}"/>
              </a:ext>
            </a:extLst>
          </p:cNvPr>
          <p:cNvSpPr>
            <a:spLocks noChangeArrowheads="1"/>
          </p:cNvSpPr>
          <p:nvPr/>
        </p:nvSpPr>
        <p:spPr bwMode="auto">
          <a:xfrm>
            <a:off x="1929933" y="975200"/>
            <a:ext cx="8184030" cy="109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solidFill>
                  <a:srgbClr val="000000"/>
                </a:solidFill>
                <a:latin typeface="Verdana" panose="020B0604030504040204" pitchFamily="34" charset="0"/>
                <a:ea typeface="微软雅黑" panose="020B0503020204020204" pitchFamily="34" charset="-122"/>
              </a:rPr>
              <a:t>如果申请公司有汽车摩托车销售售后业务，请填写申请公司的各年度数据。</a:t>
            </a:r>
          </a:p>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solidFill>
                  <a:srgbClr val="000000"/>
                </a:solidFill>
                <a:latin typeface="Verdana" panose="020B0604030504040204" pitchFamily="34" charset="0"/>
                <a:ea typeface="微软雅黑" panose="020B0503020204020204" pitchFamily="34" charset="-122"/>
              </a:rPr>
              <a:t>如果申请公司经营有多家销售店，请将店铺数量进行累加后填入表格，</a:t>
            </a:r>
            <a:r>
              <a:rPr lang="zh-CN" altLang="en-US" sz="1400" b="1" dirty="0">
                <a:latin typeface="Verdana" panose="020B0604030504040204" pitchFamily="34" charset="0"/>
                <a:ea typeface="微软雅黑" panose="020B0503020204020204" pitchFamily="34" charset="-122"/>
              </a:rPr>
              <a:t>同时请说明参与累加的品牌。</a:t>
            </a:r>
            <a:endParaRPr lang="en-US" altLang="zh-CN" sz="1400" b="1" dirty="0">
              <a:latin typeface="Verdana" panose="020B0604030504040204" pitchFamily="34" charset="0"/>
              <a:ea typeface="微软雅黑" panose="020B0503020204020204" pitchFamily="34" charset="-122"/>
            </a:endParaRPr>
          </a:p>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latin typeface="Verdana" panose="020B0604030504040204" pitchFamily="34" charset="0"/>
                <a:ea typeface="微软雅黑" panose="020B0503020204020204" pitchFamily="34" charset="-122"/>
              </a:rPr>
              <a:t>如果申请公司没有上述业务，请填写</a:t>
            </a:r>
            <a:r>
              <a:rPr lang="en-US" altLang="zh-CN" sz="1400" b="1">
                <a:latin typeface="Verdana" panose="020B0604030504040204" pitchFamily="34" charset="0"/>
                <a:ea typeface="微软雅黑" panose="020B0503020204020204" pitchFamily="34" charset="-122"/>
              </a:rPr>
              <a:t>1</a:t>
            </a:r>
            <a:r>
              <a:rPr lang="zh-CN" altLang="en-US" sz="1400" b="1">
                <a:latin typeface="Verdana" panose="020B0604030504040204" pitchFamily="34" charset="0"/>
                <a:ea typeface="微软雅黑" panose="020B0503020204020204" pitchFamily="34" charset="-122"/>
              </a:rPr>
              <a:t>家出资人持有</a:t>
            </a:r>
            <a:r>
              <a:rPr lang="zh-CN" altLang="en-US" sz="1400" b="1" dirty="0">
                <a:latin typeface="Verdana" panose="020B0604030504040204" pitchFamily="34" charset="0"/>
                <a:ea typeface="微软雅黑" panose="020B0503020204020204" pitchFamily="34" charset="-122"/>
              </a:rPr>
              <a:t>的汽车摩托车销售店的各年度数据。</a:t>
            </a:r>
            <a:endParaRPr lang="en-US" altLang="zh-CN" sz="1400" b="1" dirty="0">
              <a:latin typeface="Verdana" panose="020B0604030504040204" pitchFamily="34" charset="0"/>
              <a:ea typeface="Verdana" panose="020B0604030504040204" pitchFamily="34" charset="0"/>
            </a:endParaRPr>
          </a:p>
          <a:p>
            <a:pPr defTabSz="914400" fontAlgn="base">
              <a:lnSpc>
                <a:spcPts val="2000"/>
              </a:lnSpc>
              <a:spcBef>
                <a:spcPct val="0"/>
              </a:spcBef>
              <a:spcAft>
                <a:spcPct val="0"/>
              </a:spcAft>
              <a:buNone/>
              <a:defRPr/>
            </a:pPr>
            <a:r>
              <a:rPr lang="en-US" altLang="zh-CN" sz="1400" b="1" dirty="0">
                <a:latin typeface="Verdana" panose="020B0604030504040204" pitchFamily="34" charset="0"/>
                <a:ea typeface="微软雅黑" panose="020B0503020204020204" pitchFamily="34" charset="-122"/>
              </a:rPr>
              <a:t>※ </a:t>
            </a:r>
            <a:r>
              <a:rPr lang="zh-CN" altLang="en-US" sz="1400" b="1" dirty="0">
                <a:latin typeface="Verdana" panose="020B0604030504040204" pitchFamily="34" charset="0"/>
                <a:ea typeface="微软雅黑" panose="020B0503020204020204" pitchFamily="34" charset="-122"/>
              </a:rPr>
              <a:t>若开业不满三年，则需要自开业年份开始提交至当年的最新数据。</a:t>
            </a:r>
          </a:p>
        </p:txBody>
      </p:sp>
      <p:graphicFrame>
        <p:nvGraphicFramePr>
          <p:cNvPr id="16" name="Group 237">
            <a:extLst>
              <a:ext uri="{FF2B5EF4-FFF2-40B4-BE49-F238E27FC236}">
                <a16:creationId xmlns:a16="http://schemas.microsoft.com/office/drawing/2014/main" id="{2B800761-5885-41AE-9028-1F3D7F93B52C}"/>
              </a:ext>
            </a:extLst>
          </p:cNvPr>
          <p:cNvGraphicFramePr>
            <a:graphicFrameLocks noGrp="1"/>
          </p:cNvGraphicFramePr>
          <p:nvPr>
            <p:extLst>
              <p:ext uri="{D42A27DB-BD31-4B8C-83A1-F6EECF244321}">
                <p14:modId xmlns:p14="http://schemas.microsoft.com/office/powerpoint/2010/main" val="1304669178"/>
              </p:ext>
            </p:extLst>
          </p:nvPr>
        </p:nvGraphicFramePr>
        <p:xfrm>
          <a:off x="1847999" y="4062827"/>
          <a:ext cx="8496000" cy="2160000"/>
        </p:xfrm>
        <a:graphic>
          <a:graphicData uri="http://schemas.openxmlformats.org/drawingml/2006/table">
            <a:tbl>
              <a:tblPr/>
              <a:tblGrid>
                <a:gridCol w="2016000">
                  <a:extLst>
                    <a:ext uri="{9D8B030D-6E8A-4147-A177-3AD203B41FA5}">
                      <a16:colId xmlns:a16="http://schemas.microsoft.com/office/drawing/2014/main" val="2307991464"/>
                    </a:ext>
                  </a:extLst>
                </a:gridCol>
                <a:gridCol w="1080000">
                  <a:extLst>
                    <a:ext uri="{9D8B030D-6E8A-4147-A177-3AD203B41FA5}">
                      <a16:colId xmlns:a16="http://schemas.microsoft.com/office/drawing/2014/main" val="643985225"/>
                    </a:ext>
                  </a:extLst>
                </a:gridCol>
                <a:gridCol w="1080000">
                  <a:extLst>
                    <a:ext uri="{9D8B030D-6E8A-4147-A177-3AD203B41FA5}">
                      <a16:colId xmlns:a16="http://schemas.microsoft.com/office/drawing/2014/main" val="2782012742"/>
                    </a:ext>
                  </a:extLst>
                </a:gridCol>
                <a:gridCol w="1080000">
                  <a:extLst>
                    <a:ext uri="{9D8B030D-6E8A-4147-A177-3AD203B41FA5}">
                      <a16:colId xmlns:a16="http://schemas.microsoft.com/office/drawing/2014/main" val="3515429618"/>
                    </a:ext>
                  </a:extLst>
                </a:gridCol>
                <a:gridCol w="1080000">
                  <a:extLst>
                    <a:ext uri="{9D8B030D-6E8A-4147-A177-3AD203B41FA5}">
                      <a16:colId xmlns:a16="http://schemas.microsoft.com/office/drawing/2014/main" val="140246633"/>
                    </a:ext>
                  </a:extLst>
                </a:gridCol>
                <a:gridCol w="1080000">
                  <a:extLst>
                    <a:ext uri="{9D8B030D-6E8A-4147-A177-3AD203B41FA5}">
                      <a16:colId xmlns:a16="http://schemas.microsoft.com/office/drawing/2014/main" val="2698831941"/>
                    </a:ext>
                  </a:extLst>
                </a:gridCol>
                <a:gridCol w="1080000">
                  <a:extLst>
                    <a:ext uri="{9D8B030D-6E8A-4147-A177-3AD203B41FA5}">
                      <a16:colId xmlns:a16="http://schemas.microsoft.com/office/drawing/2014/main" val="3859516463"/>
                    </a:ext>
                  </a:extLst>
                </a:gridCol>
              </a:tblGrid>
              <a:tr h="360000">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万元</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2022</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dirty="0"/>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2023</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2024</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a:p>
                  </a:txBody>
                  <a:tcPr/>
                </a:tc>
                <a:extLst>
                  <a:ext uri="{0D108BD9-81ED-4DB2-BD59-A6C34878D82A}">
                    <a16:rowId xmlns:a16="http://schemas.microsoft.com/office/drawing/2014/main" val="3405273967"/>
                  </a:ext>
                </a:extLst>
              </a:tr>
              <a:tr h="360000">
                <a:tc vMerge="1">
                  <a:txBody>
                    <a:bodyPr/>
                    <a:lstStyle/>
                    <a:p>
                      <a:endParaRPr lang="zh-CN"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3593645674"/>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整车销售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8128795"/>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售后（零部件销售）</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5628061"/>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售后（其他业务）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7155163"/>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8334473"/>
                  </a:ext>
                </a:extLst>
              </a:tr>
            </a:tbl>
          </a:graphicData>
        </a:graphic>
      </p:graphicFrame>
      <p:graphicFrame>
        <p:nvGraphicFramePr>
          <p:cNvPr id="21" name="Group 64">
            <a:extLst>
              <a:ext uri="{FF2B5EF4-FFF2-40B4-BE49-F238E27FC236}">
                <a16:creationId xmlns:a16="http://schemas.microsoft.com/office/drawing/2014/main" id="{99D368B9-D7C6-4284-B713-48C699EB051F}"/>
              </a:ext>
            </a:extLst>
          </p:cNvPr>
          <p:cNvGraphicFramePr>
            <a:graphicFrameLocks noGrp="1"/>
          </p:cNvGraphicFramePr>
          <p:nvPr>
            <p:extLst>
              <p:ext uri="{D42A27DB-BD31-4B8C-83A1-F6EECF244321}">
                <p14:modId xmlns:p14="http://schemas.microsoft.com/office/powerpoint/2010/main" val="4022562415"/>
              </p:ext>
            </p:extLst>
          </p:nvPr>
        </p:nvGraphicFramePr>
        <p:xfrm>
          <a:off x="1847999" y="2118682"/>
          <a:ext cx="8496000" cy="360000"/>
        </p:xfrm>
        <a:graphic>
          <a:graphicData uri="http://schemas.openxmlformats.org/drawingml/2006/table">
            <a:tbl>
              <a:tblPr/>
              <a:tblGrid>
                <a:gridCol w="2016000">
                  <a:extLst>
                    <a:ext uri="{9D8B030D-6E8A-4147-A177-3AD203B41FA5}">
                      <a16:colId xmlns:a16="http://schemas.microsoft.com/office/drawing/2014/main" val="369689998"/>
                    </a:ext>
                  </a:extLst>
                </a:gridCol>
                <a:gridCol w="6480000">
                  <a:extLst>
                    <a:ext uri="{9D8B030D-6E8A-4147-A177-3AD203B41FA5}">
                      <a16:colId xmlns:a16="http://schemas.microsoft.com/office/drawing/2014/main" val="3578336560"/>
                    </a:ext>
                  </a:extLst>
                </a:gridCol>
              </a:tblGrid>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数据来源公司名称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3189229"/>
                  </a:ext>
                </a:extLst>
              </a:tr>
            </a:tbl>
          </a:graphicData>
        </a:graphic>
      </p:graphicFrame>
    </p:spTree>
    <p:extLst>
      <p:ext uri="{BB962C8B-B14F-4D97-AF65-F5344CB8AC3E}">
        <p14:creationId xmlns:p14="http://schemas.microsoft.com/office/powerpoint/2010/main" val="1878593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经营状况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2" name="Text Box 8">
            <a:extLst>
              <a:ext uri="{FF2B5EF4-FFF2-40B4-BE49-F238E27FC236}">
                <a16:creationId xmlns:a16="http://schemas.microsoft.com/office/drawing/2014/main" id="{F3DDA25C-0089-4890-AC8A-70033CD90518}"/>
              </a:ext>
            </a:extLst>
          </p:cNvPr>
          <p:cNvSpPr txBox="1">
            <a:spLocks noChangeArrowheads="1"/>
          </p:cNvSpPr>
          <p:nvPr/>
        </p:nvSpPr>
        <p:spPr bwMode="auto">
          <a:xfrm>
            <a:off x="1592263" y="685800"/>
            <a:ext cx="8959850" cy="647998"/>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ct val="75000"/>
              </a:lnSpc>
              <a:spcBef>
                <a:spcPct val="5000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rPr>
              <a:t>2.2  </a:t>
            </a:r>
            <a:r>
              <a:rPr lang="zh-CN" altLang="en-US" sz="1800" b="1" dirty="0">
                <a:solidFill>
                  <a:srgbClr val="000000"/>
                </a:solidFill>
                <a:latin typeface="Verdana" panose="020B0604030504040204" pitchFamily="34" charset="0"/>
                <a:ea typeface="Verdana" panose="020B0604030504040204" pitchFamily="34" charset="0"/>
              </a:rPr>
              <a:t>请</a:t>
            </a:r>
            <a:r>
              <a:rPr lang="zh-CN" altLang="en-US" sz="1800" b="1" dirty="0">
                <a:solidFill>
                  <a:srgbClr val="000000"/>
                </a:solidFill>
                <a:latin typeface="Verdana" panose="020B0604030504040204" pitchFamily="34" charset="0"/>
                <a:ea typeface="微软雅黑" panose="020B0503020204020204" pitchFamily="34" charset="-122"/>
              </a:rPr>
              <a:t>在下框内以图片形式粘贴最近三年内的加盖税务部门公章的企业所得税申报表，</a:t>
            </a:r>
            <a:endParaRPr lang="en-US" altLang="zh-CN" sz="1800" b="1" dirty="0">
              <a:solidFill>
                <a:srgbClr val="000000"/>
              </a:solidFill>
              <a:latin typeface="Verdana" panose="020B0604030504040204" pitchFamily="34" charset="0"/>
              <a:ea typeface="微软雅黑" panose="020B0503020204020204" pitchFamily="34" charset="-122"/>
            </a:endParaRPr>
          </a:p>
          <a:p>
            <a:pPr defTabSz="914400" fontAlgn="base">
              <a:lnSpc>
                <a:spcPct val="75000"/>
              </a:lnSpc>
              <a:spcBef>
                <a:spcPct val="50000"/>
              </a:spcBef>
              <a:spcAft>
                <a:spcPct val="0"/>
              </a:spcAft>
              <a:buNone/>
              <a:defRPr/>
            </a:pPr>
            <a:r>
              <a:rPr lang="zh-CN" altLang="en-US" sz="1800" b="1" dirty="0">
                <a:solidFill>
                  <a:srgbClr val="000000"/>
                </a:solidFill>
                <a:latin typeface="Verdana" panose="020B0604030504040204" pitchFamily="34" charset="0"/>
                <a:ea typeface="微软雅黑" panose="020B0503020204020204" pitchFamily="34" charset="-122"/>
              </a:rPr>
              <a:t>并</a:t>
            </a:r>
            <a:r>
              <a:rPr lang="zh-CN" altLang="en-US" sz="1800" b="1" dirty="0">
                <a:solidFill>
                  <a:srgbClr val="FF0000"/>
                </a:solidFill>
                <a:latin typeface="Verdana" panose="020B0604030504040204" pitchFamily="34" charset="0"/>
                <a:ea typeface="微软雅黑" panose="020B0503020204020204" pitchFamily="34" charset="-122"/>
              </a:rPr>
              <a:t>以附件形式提交扫描件及复印件</a:t>
            </a:r>
            <a:endParaRPr lang="zh-CN" altLang="en-US" sz="1800" b="1" dirty="0">
              <a:solidFill>
                <a:srgbClr val="000000"/>
              </a:solidFill>
              <a:latin typeface="Verdana" panose="020B0604030504040204" pitchFamily="34" charset="0"/>
              <a:ea typeface="微软雅黑" panose="020B0503020204020204" pitchFamily="34" charset="-122"/>
            </a:endParaRPr>
          </a:p>
        </p:txBody>
      </p:sp>
      <p:graphicFrame>
        <p:nvGraphicFramePr>
          <p:cNvPr id="13" name="Group 9">
            <a:extLst>
              <a:ext uri="{FF2B5EF4-FFF2-40B4-BE49-F238E27FC236}">
                <a16:creationId xmlns:a16="http://schemas.microsoft.com/office/drawing/2014/main" id="{EA37EBE4-56E1-44B9-A3AC-8C0B7B6EFF66}"/>
              </a:ext>
            </a:extLst>
          </p:cNvPr>
          <p:cNvGraphicFramePr>
            <a:graphicFrameLocks noGrp="1"/>
          </p:cNvGraphicFramePr>
          <p:nvPr>
            <p:extLst>
              <p:ext uri="{D42A27DB-BD31-4B8C-83A1-F6EECF244321}">
                <p14:modId xmlns:p14="http://schemas.microsoft.com/office/powerpoint/2010/main" val="4137097147"/>
              </p:ext>
            </p:extLst>
          </p:nvPr>
        </p:nvGraphicFramePr>
        <p:xfrm>
          <a:off x="1581151" y="1905001"/>
          <a:ext cx="2962275" cy="4062413"/>
        </p:xfrm>
        <a:graphic>
          <a:graphicData uri="http://schemas.openxmlformats.org/drawingml/2006/table">
            <a:tbl>
              <a:tblPr/>
              <a:tblGrid>
                <a:gridCol w="2962275">
                  <a:extLst>
                    <a:ext uri="{9D8B030D-6E8A-4147-A177-3AD203B41FA5}">
                      <a16:colId xmlns:a16="http://schemas.microsoft.com/office/drawing/2014/main" val="4100574752"/>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0989728"/>
                  </a:ext>
                </a:extLst>
              </a:tr>
            </a:tbl>
          </a:graphicData>
        </a:graphic>
      </p:graphicFrame>
      <p:graphicFrame>
        <p:nvGraphicFramePr>
          <p:cNvPr id="14" name="Group 15">
            <a:extLst>
              <a:ext uri="{FF2B5EF4-FFF2-40B4-BE49-F238E27FC236}">
                <a16:creationId xmlns:a16="http://schemas.microsoft.com/office/drawing/2014/main" id="{D4BC3EC4-0425-47B8-B546-0CD77AA81366}"/>
              </a:ext>
            </a:extLst>
          </p:cNvPr>
          <p:cNvGraphicFramePr>
            <a:graphicFrameLocks noGrp="1"/>
          </p:cNvGraphicFramePr>
          <p:nvPr>
            <p:extLst>
              <p:ext uri="{D42A27DB-BD31-4B8C-83A1-F6EECF244321}">
                <p14:modId xmlns:p14="http://schemas.microsoft.com/office/powerpoint/2010/main" val="1435381026"/>
              </p:ext>
            </p:extLst>
          </p:nvPr>
        </p:nvGraphicFramePr>
        <p:xfrm>
          <a:off x="4616451" y="1905001"/>
          <a:ext cx="2962275" cy="4062413"/>
        </p:xfrm>
        <a:graphic>
          <a:graphicData uri="http://schemas.openxmlformats.org/drawingml/2006/table">
            <a:tbl>
              <a:tblPr/>
              <a:tblGrid>
                <a:gridCol w="2962275">
                  <a:extLst>
                    <a:ext uri="{9D8B030D-6E8A-4147-A177-3AD203B41FA5}">
                      <a16:colId xmlns:a16="http://schemas.microsoft.com/office/drawing/2014/main" val="2795931874"/>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8913464"/>
                  </a:ext>
                </a:extLst>
              </a:tr>
            </a:tbl>
          </a:graphicData>
        </a:graphic>
      </p:graphicFrame>
      <p:graphicFrame>
        <p:nvGraphicFramePr>
          <p:cNvPr id="17" name="Group 21">
            <a:extLst>
              <a:ext uri="{FF2B5EF4-FFF2-40B4-BE49-F238E27FC236}">
                <a16:creationId xmlns:a16="http://schemas.microsoft.com/office/drawing/2014/main" id="{26067D08-9696-4FF7-9808-6A54E943CFFF}"/>
              </a:ext>
            </a:extLst>
          </p:cNvPr>
          <p:cNvGraphicFramePr>
            <a:graphicFrameLocks noGrp="1"/>
          </p:cNvGraphicFramePr>
          <p:nvPr>
            <p:extLst>
              <p:ext uri="{D42A27DB-BD31-4B8C-83A1-F6EECF244321}">
                <p14:modId xmlns:p14="http://schemas.microsoft.com/office/powerpoint/2010/main" val="3757491079"/>
              </p:ext>
            </p:extLst>
          </p:nvPr>
        </p:nvGraphicFramePr>
        <p:xfrm>
          <a:off x="7654926" y="1905001"/>
          <a:ext cx="2962275" cy="4062413"/>
        </p:xfrm>
        <a:graphic>
          <a:graphicData uri="http://schemas.openxmlformats.org/drawingml/2006/table">
            <a:tbl>
              <a:tblPr/>
              <a:tblGrid>
                <a:gridCol w="2962275">
                  <a:extLst>
                    <a:ext uri="{9D8B030D-6E8A-4147-A177-3AD203B41FA5}">
                      <a16:colId xmlns:a16="http://schemas.microsoft.com/office/drawing/2014/main" val="438977317"/>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1010770"/>
                  </a:ext>
                </a:extLst>
              </a:tr>
            </a:tbl>
          </a:graphicData>
        </a:graphic>
      </p:graphicFrame>
      <p:sp>
        <p:nvSpPr>
          <p:cNvPr id="18" name="Text Box 27">
            <a:extLst>
              <a:ext uri="{FF2B5EF4-FFF2-40B4-BE49-F238E27FC236}">
                <a16:creationId xmlns:a16="http://schemas.microsoft.com/office/drawing/2014/main" id="{6D9ECEC4-D555-4426-95F8-B099E9480FB1}"/>
              </a:ext>
            </a:extLst>
          </p:cNvPr>
          <p:cNvSpPr txBox="1">
            <a:spLocks noChangeArrowheads="1"/>
          </p:cNvSpPr>
          <p:nvPr/>
        </p:nvSpPr>
        <p:spPr bwMode="auto">
          <a:xfrm>
            <a:off x="1631951"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2022</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21" name="Text Box 28">
            <a:extLst>
              <a:ext uri="{FF2B5EF4-FFF2-40B4-BE49-F238E27FC236}">
                <a16:creationId xmlns:a16="http://schemas.microsoft.com/office/drawing/2014/main" id="{2B7CECFD-CE73-4F41-9C22-C30452DD3168}"/>
              </a:ext>
            </a:extLst>
          </p:cNvPr>
          <p:cNvSpPr txBox="1">
            <a:spLocks noChangeArrowheads="1"/>
          </p:cNvSpPr>
          <p:nvPr/>
        </p:nvSpPr>
        <p:spPr bwMode="auto">
          <a:xfrm>
            <a:off x="4656139"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2023</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22" name="Text Box 29">
            <a:extLst>
              <a:ext uri="{FF2B5EF4-FFF2-40B4-BE49-F238E27FC236}">
                <a16:creationId xmlns:a16="http://schemas.microsoft.com/office/drawing/2014/main" id="{9A1DE3CB-02C7-4228-A709-F2E0E7F6DA1B}"/>
              </a:ext>
            </a:extLst>
          </p:cNvPr>
          <p:cNvSpPr txBox="1">
            <a:spLocks noChangeArrowheads="1"/>
          </p:cNvSpPr>
          <p:nvPr/>
        </p:nvSpPr>
        <p:spPr bwMode="auto">
          <a:xfrm>
            <a:off x="7672389"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2024</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23" name="Text Box 8">
            <a:extLst>
              <a:ext uri="{FF2B5EF4-FFF2-40B4-BE49-F238E27FC236}">
                <a16:creationId xmlns:a16="http://schemas.microsoft.com/office/drawing/2014/main" id="{105B1846-2B3E-47B2-BA3D-3E2F3C398358}"/>
              </a:ext>
            </a:extLst>
          </p:cNvPr>
          <p:cNvSpPr txBox="1">
            <a:spLocks noChangeArrowheads="1"/>
          </p:cNvSpPr>
          <p:nvPr/>
        </p:nvSpPr>
        <p:spPr bwMode="auto">
          <a:xfrm>
            <a:off x="1639888" y="1337492"/>
            <a:ext cx="6831159" cy="520142"/>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500"/>
              </a:lnSpc>
              <a:spcBef>
                <a:spcPct val="5000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solidFill>
                  <a:srgbClr val="000000"/>
                </a:solidFill>
                <a:latin typeface="Verdana" panose="020B0604030504040204" pitchFamily="34" charset="0"/>
                <a:ea typeface="微软雅黑" panose="020B0503020204020204" pitchFamily="34" charset="-122"/>
              </a:rPr>
              <a:t>图片仅需反映出有无当年度加盖税务部门公章的所得税申报表，没有则无需粘贴；</a:t>
            </a:r>
            <a:endParaRPr lang="en-US" altLang="zh-CN" sz="1400" b="1" dirty="0">
              <a:solidFill>
                <a:srgbClr val="000000"/>
              </a:solidFill>
              <a:latin typeface="Verdana" panose="020B0604030504040204" pitchFamily="34" charset="0"/>
              <a:ea typeface="Verdana" panose="020B0604030504040204" pitchFamily="34" charset="0"/>
            </a:endParaRPr>
          </a:p>
          <a:p>
            <a:pPr defTabSz="914400" fontAlgn="base">
              <a:lnSpc>
                <a:spcPts val="1500"/>
              </a:lnSpc>
              <a:spcAft>
                <a:spcPct val="0"/>
              </a:spcAft>
              <a:buNone/>
              <a:defRPr/>
            </a:pPr>
            <a:r>
              <a:rPr lang="en-US" altLang="zh-CN" sz="1400" b="1" dirty="0">
                <a:latin typeface="Verdana" panose="020B0604030504040204" pitchFamily="34" charset="0"/>
                <a:ea typeface="Verdana" panose="020B0604030504040204" pitchFamily="34" charset="0"/>
              </a:rPr>
              <a:t>※ </a:t>
            </a:r>
            <a:r>
              <a:rPr lang="zh-CN" altLang="en-US" sz="1400" b="1" dirty="0">
                <a:latin typeface="Verdana" panose="020B0604030504040204" pitchFamily="34" charset="0"/>
                <a:ea typeface="微软雅黑" panose="020B0503020204020204" pitchFamily="34" charset="-122"/>
              </a:rPr>
              <a:t>若开业不满三年，则需要自开业年份开始提交至当年的最新数据</a:t>
            </a:r>
          </a:p>
        </p:txBody>
      </p:sp>
    </p:spTree>
    <p:extLst>
      <p:ext uri="{BB962C8B-B14F-4D97-AF65-F5344CB8AC3E}">
        <p14:creationId xmlns:p14="http://schemas.microsoft.com/office/powerpoint/2010/main" val="19747981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cfcad557-dcdd-4b15-9cbf-974b145e4a5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3909</TotalTime>
  <Words>2510</Words>
  <Application>Microsoft Office PowerPoint</Application>
  <PresentationFormat>宽屏</PresentationFormat>
  <Paragraphs>404</Paragraphs>
  <Slides>25</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Meiryo UI</vt:lpstr>
      <vt:lpstr>Microsoft YaHei</vt:lpstr>
      <vt:lpstr>Microsoft YaHei</vt:lpstr>
      <vt:lpstr>黑体</vt:lpstr>
      <vt:lpstr>游ゴシック</vt:lpstr>
      <vt:lpstr>游ゴシック Light</vt:lpstr>
      <vt:lpstr>Arial</vt:lpstr>
      <vt:lpstr>Verdana</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Huan Liang (梁 欢)</dc:creator>
  <cp:lastModifiedBy>Ying Yang (杨 英)</cp:lastModifiedBy>
  <cp:revision>171</cp:revision>
  <cp:lastPrinted>2020-09-03T11:22:15Z</cp:lastPrinted>
  <dcterms:created xsi:type="dcterms:W3CDTF">2020-08-31T01:20:48Z</dcterms:created>
  <dcterms:modified xsi:type="dcterms:W3CDTF">2025-04-09T06:08:53Z</dcterms:modified>
</cp:coreProperties>
</file>